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7"/>
  </p:notesMasterIdLst>
  <p:handoutMasterIdLst>
    <p:handoutMasterId r:id="rId28"/>
  </p:handoutMasterIdLst>
  <p:sldIdLst>
    <p:sldId id="256" r:id="rId2"/>
    <p:sldId id="578" r:id="rId3"/>
    <p:sldId id="595" r:id="rId4"/>
    <p:sldId id="596" r:id="rId5"/>
    <p:sldId id="599" r:id="rId6"/>
    <p:sldId id="601" r:id="rId7"/>
    <p:sldId id="600" r:id="rId8"/>
    <p:sldId id="607" r:id="rId9"/>
    <p:sldId id="258" r:id="rId10"/>
    <p:sldId id="329" r:id="rId11"/>
    <p:sldId id="305" r:id="rId12"/>
    <p:sldId id="606" r:id="rId13"/>
    <p:sldId id="306" r:id="rId14"/>
    <p:sldId id="307" r:id="rId15"/>
    <p:sldId id="604" r:id="rId16"/>
    <p:sldId id="605" r:id="rId17"/>
    <p:sldId id="308" r:id="rId18"/>
    <p:sldId id="309" r:id="rId19"/>
    <p:sldId id="330" r:id="rId20"/>
    <p:sldId id="310" r:id="rId21"/>
    <p:sldId id="602" r:id="rId22"/>
    <p:sldId id="340" r:id="rId23"/>
    <p:sldId id="341" r:id="rId24"/>
    <p:sldId id="603" r:id="rId25"/>
    <p:sldId id="335" r:id="rId26"/>
  </p:sldIdLst>
  <p:sldSz cx="1219835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D8A"/>
    <a:srgbClr val="4F81BD"/>
    <a:srgbClr val="4D94FF"/>
    <a:srgbClr val="F4F4F4"/>
    <a:srgbClr val="FF8500"/>
    <a:srgbClr val="00B0F0"/>
    <a:srgbClr val="333333"/>
    <a:srgbClr val="FF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5" autoAdjust="0"/>
    <p:restoredTop sz="94660"/>
  </p:normalViewPr>
  <p:slideViewPr>
    <p:cSldViewPr>
      <p:cViewPr varScale="1">
        <p:scale>
          <a:sx n="88" d="100"/>
          <a:sy n="88" d="100"/>
        </p:scale>
        <p:origin x="80" y="152"/>
      </p:cViewPr>
      <p:guideLst>
        <p:guide orient="horz" pos="2160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9DD945D-B5A5-4952-A8A5-D12273A7B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CEA2E7-6466-47E9-972A-0A345ED5E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C40C7FF-BA43-4065-B4FB-B40A63567C55}" type="datetimeFigureOut">
              <a:rPr lang="zh-CN" altLang="en-US"/>
              <a:pPr>
                <a:defRPr/>
              </a:pPr>
              <a:t>2023/10/18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BBC7B9-2BEC-4B09-BA95-CAEEBAA110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B95E85-A6AF-4B6E-B61A-9A6AF4506D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3DA6199-376E-4031-908B-29B55EDD15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79BEFC3-2DA9-49D4-A9E7-6972049ACD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6A0CCB-06DD-45F7-A680-37A2CCCD1D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613C38D-375A-42C9-9D4C-BC221E3E8E51}" type="datetimeFigureOut">
              <a:rPr lang="zh-CN" altLang="en-US"/>
              <a:pPr>
                <a:defRPr/>
              </a:pPr>
              <a:t>2023/10/18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010DCDF-5CAC-42E7-B481-F9F398A13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35F547E7-3FE3-443F-B4D9-07C7DACB9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5C6C1-BC26-4435-8351-1E0D4A49FD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6692B1-1CBA-4149-8BFF-D2703C568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000249A7-DDAA-4E6A-9990-54AA9FBB238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544F78F-F6D1-4F21-B0D7-294F8B0A16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8D6EDF6-CE7C-4D2A-B1E3-07749957E7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F178683-0E5D-4032-9BAE-B1AD1E402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6B88E445-7809-43ED-B968-5A90E6FB6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29A91-4CB4-4F64-8C60-4EECF8783B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15300" y="100013"/>
            <a:ext cx="405765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逻辑与展示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版面设计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素材选择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动画运用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字体与颜色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067B64B3-EFC6-433F-8247-8FD9C37D771C}"/>
              </a:ext>
            </a:extLst>
          </p:cNvPr>
          <p:cNvSpPr txBox="1"/>
          <p:nvPr userDrawn="1"/>
        </p:nvSpPr>
        <p:spPr>
          <a:xfrm>
            <a:off x="5608638" y="6259513"/>
            <a:ext cx="1068387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F917D2D5-B6E3-4EEE-8E5C-9E46290E3C07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866EF37-77AB-4E41-8A12-7AE4E3F5E4E5}"/>
              </a:ext>
            </a:extLst>
          </p:cNvPr>
          <p:cNvCxnSpPr/>
          <p:nvPr userDrawn="1"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A3AB45FD-85AB-47A8-BCA4-8950DB17D3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A05E0-6E57-46E9-8A4E-C69286B0C5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5263" y="6319838"/>
            <a:ext cx="355600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案例，请访问：</a:t>
            </a:r>
            <a:r>
              <a:rPr lang="en-US" altLang="zh-CN" sz="120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http://teliss.blog.163.com/</a:t>
            </a:r>
            <a:endParaRPr lang="zh-CN" altLang="en-US" sz="1200">
              <a:solidFill>
                <a:srgbClr val="A6A6A6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21D0A5-554B-424D-887B-92677D46EB93}"/>
              </a:ext>
            </a:extLst>
          </p:cNvPr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3BC443-3DD4-49F2-ACB6-5993B788991B}"/>
              </a:ext>
            </a:extLst>
          </p:cNvPr>
          <p:cNvSpPr/>
          <p:nvPr userDrawn="1"/>
        </p:nvSpPr>
        <p:spPr>
          <a:xfrm>
            <a:off x="1508125" y="0"/>
            <a:ext cx="27336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B2DDD9B-6F44-4EA2-8076-893F8B0D7D49}"/>
              </a:ext>
            </a:extLst>
          </p:cNvPr>
          <p:cNvSpPr/>
          <p:nvPr userDrawn="1"/>
        </p:nvSpPr>
        <p:spPr>
          <a:xfrm>
            <a:off x="877888" y="1403350"/>
            <a:ext cx="3887787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A677C-8249-4EDD-994D-3C88F23C4C0A}"/>
              </a:ext>
            </a:extLst>
          </p:cNvPr>
          <p:cNvSpPr/>
          <p:nvPr userDrawn="1"/>
        </p:nvSpPr>
        <p:spPr>
          <a:xfrm>
            <a:off x="7571640" y="3860800"/>
            <a:ext cx="3999648" cy="387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主讲教师：窦  燕</a:t>
            </a:r>
          </a:p>
        </p:txBody>
      </p:sp>
      <p:sp>
        <p:nvSpPr>
          <p:cNvPr id="11" name="WordArt 33">
            <a:extLst>
              <a:ext uri="{FF2B5EF4-FFF2-40B4-BE49-F238E27FC236}">
                <a16:creationId xmlns:a16="http://schemas.microsoft.com/office/drawing/2014/main" id="{389EF28D-A9CA-4B15-AB8A-8AAA02E307FD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1463675" y="1854200"/>
            <a:ext cx="2738438" cy="2087563"/>
          </a:xfrm>
          <a:prstGeom prst="rect">
            <a:avLst/>
          </a:prstGeom>
        </p:spPr>
        <p:txBody>
          <a:bodyPr spcFirstLastPara="1" wrap="none" fromWordArt="1">
            <a:prstTxWarp prst="textButton">
              <a:avLst>
                <a:gd name="adj" fmla="val 10800000"/>
              </a:avLst>
            </a:prstTxWarp>
          </a:bodyPr>
          <a:lstStyle/>
          <a:p>
            <a:pPr algn="ctr" eaLnBrk="1" hangingPunct="1">
              <a:defRPr/>
            </a:pPr>
            <a:r>
              <a:rPr lang="zh-CN" altLang="en-US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数据结构与算法</a:t>
            </a:r>
            <a:r>
              <a:rPr lang="en-US" altLang="zh-CN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(C++</a:t>
            </a:r>
            <a:r>
              <a:rPr lang="zh-CN" altLang="en-US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版</a:t>
            </a:r>
            <a:r>
              <a:rPr lang="en-US" altLang="zh-CN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)</a:t>
            </a:r>
            <a:endParaRPr lang="zh-CN" altLang="en-US" sz="1200" b="1" kern="10" normalizeH="1" dirty="0">
              <a:ln w="9525">
                <a:noFill/>
                <a:round/>
                <a:headEnd/>
                <a:tailEnd/>
              </a:ln>
              <a:solidFill>
                <a:srgbClr val="808080"/>
              </a:solidFill>
              <a:effectLst>
                <a:outerShdw dist="45791" dir="2021404" algn="ctr" rotWithShape="0">
                  <a:srgbClr val="B2B2B2">
                    <a:alpha val="80000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12" name="WordArt 34">
            <a:extLst>
              <a:ext uri="{FF2B5EF4-FFF2-40B4-BE49-F238E27FC236}">
                <a16:creationId xmlns:a16="http://schemas.microsoft.com/office/drawing/2014/main" id="{52D2C4EA-60B2-4531-9F9C-402119CB87F5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1868488" y="3833813"/>
            <a:ext cx="1981200" cy="10239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Down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900" b="1" kern="10" normalizeH="1" dirty="0">
                <a:gradFill rotWithShape="1">
                  <a:gsLst>
                    <a:gs pos="0">
                      <a:srgbClr val="FF0000"/>
                    </a:gs>
                    <a:gs pos="50000">
                      <a:srgbClr val="76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信息科学与工程学院软件工程系</a:t>
            </a:r>
          </a:p>
        </p:txBody>
      </p:sp>
      <p:sp>
        <p:nvSpPr>
          <p:cNvPr id="13" name="WordArt 35">
            <a:extLst>
              <a:ext uri="{FF2B5EF4-FFF2-40B4-BE49-F238E27FC236}">
                <a16:creationId xmlns:a16="http://schemas.microsoft.com/office/drawing/2014/main" id="{AD5AD549-D358-48D2-846D-AC7DCAA40EBC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4929188" y="2708275"/>
            <a:ext cx="2642452" cy="16573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gradFill rotWithShape="1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图结构</a:t>
            </a:r>
          </a:p>
        </p:txBody>
      </p:sp>
      <p:sp>
        <p:nvSpPr>
          <p:cNvPr id="14" name="WordArt 36">
            <a:extLst>
              <a:ext uri="{FF2B5EF4-FFF2-40B4-BE49-F238E27FC236}">
                <a16:creationId xmlns:a16="http://schemas.microsoft.com/office/drawing/2014/main" id="{0A7247BF-94A2-4B0B-948F-425B85C5DFA6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7584340" y="2798763"/>
            <a:ext cx="3999648" cy="10080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63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4D94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图的概念</a:t>
            </a:r>
          </a:p>
        </p:txBody>
      </p:sp>
      <p:pic>
        <p:nvPicPr>
          <p:cNvPr id="15" name="Picture 37" descr="燕大图标">
            <a:extLst>
              <a:ext uri="{FF2B5EF4-FFF2-40B4-BE49-F238E27FC236}">
                <a16:creationId xmlns:a16="http://schemas.microsoft.com/office/drawing/2014/main" id="{F2506309-3438-4AF0-9240-F437615529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2438400"/>
            <a:ext cx="1838325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7676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3130D-AA20-47CA-B237-77213E946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300" y="100013"/>
            <a:ext cx="405765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逻辑与展示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版面设计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素材选择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动画运用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字体与颜色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5FFBB74E-E665-40EC-9AEA-93B4D9FECE5B}"/>
              </a:ext>
            </a:extLst>
          </p:cNvPr>
          <p:cNvSpPr txBox="1"/>
          <p:nvPr/>
        </p:nvSpPr>
        <p:spPr>
          <a:xfrm>
            <a:off x="5608638" y="6259513"/>
            <a:ext cx="1068387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E4B46CF8-9D00-4638-935A-A8413994ED35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80551-3166-4283-B515-062D144524A4}"/>
              </a:ext>
            </a:extLst>
          </p:cNvPr>
          <p:cNvCxnSpPr/>
          <p:nvPr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584CBD23-804B-4DBE-833A-122FEFEC7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BA797-31DA-4878-B037-1FD8C558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6319838"/>
            <a:ext cx="355600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案例，请访问：</a:t>
            </a:r>
            <a:r>
              <a:rPr lang="en-US" altLang="zh-CN" sz="120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http://teliss.blog.163.com/</a:t>
            </a:r>
            <a:endParaRPr lang="zh-CN" altLang="en-US" sz="1200">
              <a:solidFill>
                <a:srgbClr val="A6A6A6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676A9A-B65C-4186-A498-4165C601BEEE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1EE8928-517C-4E0B-8B3C-1E7C89C4FDDC}"/>
              </a:ext>
            </a:extLst>
          </p:cNvPr>
          <p:cNvSpPr>
            <a:spLocks/>
          </p:cNvSpPr>
          <p:nvPr/>
        </p:nvSpPr>
        <p:spPr bwMode="auto">
          <a:xfrm rot="16200000">
            <a:off x="-234156" y="710406"/>
            <a:ext cx="857250" cy="388938"/>
          </a:xfrm>
          <a:custGeom>
            <a:avLst/>
            <a:gdLst>
              <a:gd name="T0" fmla="*/ 0 w 1512168"/>
              <a:gd name="T1" fmla="*/ 0 h 411499"/>
              <a:gd name="T2" fmla="*/ 485976 w 1512168"/>
              <a:gd name="T3" fmla="*/ 0 h 411499"/>
              <a:gd name="T4" fmla="*/ 485976 w 1512168"/>
              <a:gd name="T5" fmla="*/ 99580 h 411499"/>
              <a:gd name="T6" fmla="*/ 485976 w 1512168"/>
              <a:gd name="T7" fmla="*/ 232850 h 411499"/>
              <a:gd name="T8" fmla="*/ 485976 w 1512168"/>
              <a:gd name="T9" fmla="*/ 314006 h 411499"/>
              <a:gd name="T10" fmla="*/ 466691 w 1512168"/>
              <a:gd name="T11" fmla="*/ 367614 h 411499"/>
              <a:gd name="T12" fmla="*/ 19285 w 1512168"/>
              <a:gd name="T13" fmla="*/ 367614 h 411499"/>
              <a:gd name="T14" fmla="*/ 0 w 1512168"/>
              <a:gd name="T15" fmla="*/ 314006 h 411499"/>
              <a:gd name="T16" fmla="*/ 0 w 1512168"/>
              <a:gd name="T17" fmla="*/ 232850 h 411499"/>
              <a:gd name="T18" fmla="*/ 0 w 1512168"/>
              <a:gd name="T19" fmla="*/ 99580 h 411499"/>
              <a:gd name="T20" fmla="*/ 0 w 1512168"/>
              <a:gd name="T21" fmla="*/ 0 h 4114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12168"/>
              <a:gd name="T34" fmla="*/ 0 h 411499"/>
              <a:gd name="T35" fmla="*/ 1512168 w 1512168"/>
              <a:gd name="T36" fmla="*/ 411499 h 4114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lnTo>
                  <a:pt x="0" y="0"/>
                </a:lnTo>
                <a:close/>
              </a:path>
            </a:pathLst>
          </a:custGeom>
          <a:solidFill>
            <a:srgbClr val="4D9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76109" tIns="38049" rIns="38049" bIns="76109"/>
          <a:lstStyle/>
          <a:p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72A1D2D-0F32-441F-9F73-603A130C9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463550"/>
            <a:ext cx="1511300" cy="855663"/>
          </a:xfrm>
          <a:prstGeom prst="roundRect">
            <a:avLst>
              <a:gd name="adj" fmla="val 6940"/>
            </a:avLst>
          </a:prstGeom>
          <a:solidFill>
            <a:srgbClr val="4D94FF"/>
          </a:solidFill>
          <a:ln>
            <a:noFill/>
          </a:ln>
        </p:spPr>
        <p:txBody>
          <a:bodyPr lIns="76109" tIns="38049" rIns="38049" bIns="76109"/>
          <a:lstStyle>
            <a:lvl1pPr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1500">
              <a:latin typeface="Segoe UI" panose="020B05020402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8B8C2B-AA04-43FB-95C6-99C4FE9B3E81}"/>
              </a:ext>
            </a:extLst>
          </p:cNvPr>
          <p:cNvSpPr/>
          <p:nvPr/>
        </p:nvSpPr>
        <p:spPr>
          <a:xfrm>
            <a:off x="3759200" y="0"/>
            <a:ext cx="3048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B13B799-F4B3-4BEF-81F5-A32FBAF8D568}"/>
              </a:ext>
            </a:extLst>
          </p:cNvPr>
          <p:cNvSpPr/>
          <p:nvPr/>
        </p:nvSpPr>
        <p:spPr>
          <a:xfrm>
            <a:off x="3724275" y="1760538"/>
            <a:ext cx="395288" cy="3952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21E2288-E0C7-4507-8AD2-1D7B1010C6DF}"/>
              </a:ext>
            </a:extLst>
          </p:cNvPr>
          <p:cNvSpPr/>
          <p:nvPr/>
        </p:nvSpPr>
        <p:spPr>
          <a:xfrm>
            <a:off x="3724275" y="3168650"/>
            <a:ext cx="395288" cy="3952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86AC372C-ED0C-4AE9-BE38-BB58FBC3D1A8}"/>
              </a:ext>
            </a:extLst>
          </p:cNvPr>
          <p:cNvSpPr txBox="1"/>
          <p:nvPr/>
        </p:nvSpPr>
        <p:spPr>
          <a:xfrm>
            <a:off x="11093450" y="6259513"/>
            <a:ext cx="1068388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6CAA4342-D93D-40E4-B40F-4C2A85732149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6DAF6B-319B-4F55-AF9F-8468D85182DF}"/>
              </a:ext>
            </a:extLst>
          </p:cNvPr>
          <p:cNvSpPr/>
          <p:nvPr userDrawn="1"/>
        </p:nvSpPr>
        <p:spPr>
          <a:xfrm>
            <a:off x="3724275" y="4578350"/>
            <a:ext cx="395288" cy="3952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717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D92BE115-6CD1-4974-A32D-DDD24991A357}"/>
              </a:ext>
            </a:extLst>
          </p:cNvPr>
          <p:cNvSpPr txBox="1"/>
          <p:nvPr/>
        </p:nvSpPr>
        <p:spPr>
          <a:xfrm>
            <a:off x="5594350" y="6332538"/>
            <a:ext cx="1068388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561E2731-D2A6-4E21-81E8-5C6E6A30044D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69B6F-46BA-4D89-B3DD-D66C047F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9705" y="6332538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图的概念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D820962-10BA-40D9-8CBC-D29B8358A7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9238" y="954088"/>
            <a:ext cx="7632700" cy="0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11" descr="燕大图标">
            <a:extLst>
              <a:ext uri="{FF2B5EF4-FFF2-40B4-BE49-F238E27FC236}">
                <a16:creationId xmlns:a16="http://schemas.microsoft.com/office/drawing/2014/main" id="{85F6FF7F-D26D-4A2A-9540-351F4DDBA07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88913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1EC3FB98-262F-465B-B286-BE85E6C17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4888"/>
            <a:ext cx="12198350" cy="444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0000">
                  <a:alpha val="60001"/>
                </a:srgbClr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8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2013&#24180;&#31179;&#23395;&#25215;&#25285;&#35838;&#31243;\&#25968;&#25454;&#32467;&#26500;\&#25968;&#25454;&#32467;&#26500;&#25945;&#26696;\C&#35821;&#35328;&#23454;&#29616;&#29256;(&#31398;)\&#32972;&#26223;&#38899;&#20048;.mi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" Target="slide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19" Type="http://schemas.openxmlformats.org/officeDocument/2006/relationships/image" Target="../media/image11.tmp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19" Type="http://schemas.openxmlformats.org/officeDocument/2006/relationships/image" Target="../media/image11.tmp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10" Type="http://schemas.openxmlformats.org/officeDocument/2006/relationships/tags" Target="../tags/tag53.xml"/><Relationship Id="rId19" Type="http://schemas.openxmlformats.org/officeDocument/2006/relationships/image" Target="../media/image11.tmp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8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7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6.jpeg"/><Relationship Id="rId5" Type="http://schemas.openxmlformats.org/officeDocument/2006/relationships/tags" Target="../tags/tag65.xml"/><Relationship Id="rId15" Type="http://schemas.openxmlformats.org/officeDocument/2006/relationships/image" Target="../media/image11.tmp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11.tmp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15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1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背景音乐.mid">
            <a:hlinkClick r:id="" action="ppaction://media"/>
            <a:extLst>
              <a:ext uri="{FF2B5EF4-FFF2-40B4-BE49-F238E27FC236}">
                <a16:creationId xmlns:a16="http://schemas.microsoft.com/office/drawing/2014/main" id="{4280EB29-A0F5-4F38-AA89-3ECFC277731E}"/>
              </a:ext>
            </a:extLst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55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4">
            <a:extLst>
              <a:ext uri="{FF2B5EF4-FFF2-40B4-BE49-F238E27FC236}">
                <a16:creationId xmlns:a16="http://schemas.microsoft.com/office/drawing/2014/main" id="{3F5141B3-DF0A-4BC6-AB25-719FBF668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4300" y="0"/>
            <a:ext cx="654050" cy="414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93" fill="hold"/>
                                        <p:tgtEl>
                                          <p:spTgt spid="50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17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63" name="Group 47">
            <a:extLst>
              <a:ext uri="{FF2B5EF4-FFF2-40B4-BE49-F238E27FC236}">
                <a16:creationId xmlns:a16="http://schemas.microsoft.com/office/drawing/2014/main" id="{20FE744D-AD90-4B23-86FC-406A5D633ABA}"/>
              </a:ext>
            </a:extLst>
          </p:cNvPr>
          <p:cNvGrpSpPr>
            <a:grpSpLocks/>
          </p:cNvGrpSpPr>
          <p:nvPr/>
        </p:nvGrpSpPr>
        <p:grpSpPr bwMode="auto">
          <a:xfrm>
            <a:off x="8222794" y="3220917"/>
            <a:ext cx="2209800" cy="2362200"/>
            <a:chOff x="4176" y="2688"/>
            <a:chExt cx="1392" cy="1488"/>
          </a:xfrm>
        </p:grpSpPr>
        <p:sp>
          <p:nvSpPr>
            <p:cNvPr id="86040" name="Line 24">
              <a:extLst>
                <a:ext uri="{FF2B5EF4-FFF2-40B4-BE49-F238E27FC236}">
                  <a16:creationId xmlns:a16="http://schemas.microsoft.com/office/drawing/2014/main" id="{6FB90494-0A1F-4EE8-B407-F7F37362F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3984"/>
              <a:ext cx="576" cy="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1" name="Line 25">
              <a:extLst>
                <a:ext uri="{FF2B5EF4-FFF2-40B4-BE49-F238E27FC236}">
                  <a16:creationId xmlns:a16="http://schemas.microsoft.com/office/drawing/2014/main" id="{A38EF279-BD7C-434C-B166-78F7FF348F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0" y="2976"/>
              <a:ext cx="336" cy="864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2" name="Line 26">
              <a:extLst>
                <a:ext uri="{FF2B5EF4-FFF2-40B4-BE49-F238E27FC236}">
                  <a16:creationId xmlns:a16="http://schemas.microsoft.com/office/drawing/2014/main" id="{76B9E3F2-3044-4F46-998A-0B852974B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832"/>
              <a:ext cx="76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3" name="Oval 27">
              <a:extLst>
                <a:ext uri="{FF2B5EF4-FFF2-40B4-BE49-F238E27FC236}">
                  <a16:creationId xmlns:a16="http://schemas.microsoft.com/office/drawing/2014/main" id="{F5D57DFF-2E12-4EB8-9866-E9AF62AB0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688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86044" name="Oval 28">
              <a:extLst>
                <a:ext uri="{FF2B5EF4-FFF2-40B4-BE49-F238E27FC236}">
                  <a16:creationId xmlns:a16="http://schemas.microsoft.com/office/drawing/2014/main" id="{C2374992-DA17-4FD3-9E51-8F7DBCBC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264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E</a:t>
              </a:r>
              <a:endParaRPr lang="en-US" altLang="zh-CN" sz="2400"/>
            </a:p>
          </p:txBody>
        </p:sp>
        <p:sp>
          <p:nvSpPr>
            <p:cNvPr id="86045" name="Oval 29">
              <a:extLst>
                <a:ext uri="{FF2B5EF4-FFF2-40B4-BE49-F238E27FC236}">
                  <a16:creationId xmlns:a16="http://schemas.microsoft.com/office/drawing/2014/main" id="{AFBA87CF-52AC-4611-9904-73A9F6901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3840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A</a:t>
              </a:r>
              <a:endParaRPr lang="en-US" altLang="zh-CN" sz="2400"/>
            </a:p>
          </p:txBody>
        </p:sp>
      </p:grpSp>
      <p:sp>
        <p:nvSpPr>
          <p:cNvPr id="86046" name="Oval 30">
            <a:extLst>
              <a:ext uri="{FF2B5EF4-FFF2-40B4-BE49-F238E27FC236}">
                <a16:creationId xmlns:a16="http://schemas.microsoft.com/office/drawing/2014/main" id="{3EC60494-B105-4961-84D1-EAEFFCFD9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937" y="2844924"/>
            <a:ext cx="457200" cy="533400"/>
          </a:xfrm>
          <a:prstGeom prst="ellipse">
            <a:avLst/>
          </a:prstGeom>
          <a:solidFill>
            <a:srgbClr val="A7E2FF">
              <a:alpha val="50000"/>
            </a:srgbClr>
          </a:solidFill>
          <a:ln w="25400" cap="sq">
            <a:solidFill>
              <a:srgbClr val="00008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000066"/>
                </a:solidFill>
              </a:rPr>
              <a:t>B</a:t>
            </a:r>
            <a:endParaRPr lang="en-US" altLang="zh-CN" sz="2400" dirty="0"/>
          </a:p>
        </p:txBody>
      </p:sp>
      <p:grpSp>
        <p:nvGrpSpPr>
          <p:cNvPr id="86062" name="Group 46">
            <a:extLst>
              <a:ext uri="{FF2B5EF4-FFF2-40B4-BE49-F238E27FC236}">
                <a16:creationId xmlns:a16="http://schemas.microsoft.com/office/drawing/2014/main" id="{4DDB53AE-03F1-4578-A597-1A0C364B00A5}"/>
              </a:ext>
            </a:extLst>
          </p:cNvPr>
          <p:cNvGrpSpPr>
            <a:grpSpLocks/>
          </p:cNvGrpSpPr>
          <p:nvPr/>
        </p:nvGrpSpPr>
        <p:grpSpPr bwMode="auto">
          <a:xfrm>
            <a:off x="6914137" y="4064124"/>
            <a:ext cx="1295400" cy="1447800"/>
            <a:chOff x="3168" y="3024"/>
            <a:chExt cx="816" cy="912"/>
          </a:xfrm>
        </p:grpSpPr>
        <p:sp>
          <p:nvSpPr>
            <p:cNvPr id="86047" name="Line 31">
              <a:extLst>
                <a:ext uri="{FF2B5EF4-FFF2-40B4-BE49-F238E27FC236}">
                  <a16:creationId xmlns:a16="http://schemas.microsoft.com/office/drawing/2014/main" id="{C88CF2BF-3AC6-4D5C-A565-2F47D9DBB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3312"/>
              <a:ext cx="28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8" name="Oval 32">
              <a:extLst>
                <a:ext uri="{FF2B5EF4-FFF2-40B4-BE49-F238E27FC236}">
                  <a16:creationId xmlns:a16="http://schemas.microsoft.com/office/drawing/2014/main" id="{83DC3173-801D-45DC-BD5E-B89A4551A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024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000066"/>
                  </a:solidFill>
                </a:rPr>
                <a:t>B</a:t>
              </a:r>
              <a:endParaRPr lang="en-US" altLang="zh-CN" sz="2400" dirty="0"/>
            </a:p>
          </p:txBody>
        </p:sp>
        <p:sp>
          <p:nvSpPr>
            <p:cNvPr id="86049" name="Oval 33">
              <a:extLst>
                <a:ext uri="{FF2B5EF4-FFF2-40B4-BE49-F238E27FC236}">
                  <a16:creationId xmlns:a16="http://schemas.microsoft.com/office/drawing/2014/main" id="{A9405318-CC8A-4E8E-9952-B64C0A814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600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C</a:t>
              </a:r>
              <a:endParaRPr lang="en-US" altLang="zh-CN" sz="2400"/>
            </a:p>
          </p:txBody>
        </p:sp>
      </p:grpSp>
      <p:sp>
        <p:nvSpPr>
          <p:cNvPr id="86050" name="Text Box 34">
            <a:extLst>
              <a:ext uri="{FF2B5EF4-FFF2-40B4-BE49-F238E27FC236}">
                <a16:creationId xmlns:a16="http://schemas.microsoft.com/office/drawing/2014/main" id="{B1E8F141-6F22-4541-BC92-A4C4F97F7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279" y="4207746"/>
            <a:ext cx="5391172" cy="138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楷体_GB2312" pitchFamily="49" charset="-122"/>
              </a:rPr>
              <a:t>设图</a:t>
            </a:r>
            <a:r>
              <a:rPr lang="en-US" altLang="zh-CN" sz="2400" dirty="0"/>
              <a:t>G=(V,{VR}) </a:t>
            </a:r>
            <a:r>
              <a:rPr lang="zh-CN" altLang="en-US" sz="2400" dirty="0">
                <a:ea typeface="楷体_GB2312" pitchFamily="49" charset="-122"/>
              </a:rPr>
              <a:t>和图</a:t>
            </a:r>
            <a:r>
              <a:rPr lang="zh-CN" altLang="en-US" sz="2400" dirty="0"/>
              <a:t> </a:t>
            </a:r>
            <a:r>
              <a:rPr lang="en-US" altLang="zh-CN" sz="2400" dirty="0"/>
              <a:t>G</a:t>
            </a:r>
            <a:r>
              <a:rPr lang="en-US" altLang="zh-CN" sz="2400" dirty="0">
                <a:sym typeface="Symbol" panose="05050102010706020507" pitchFamily="18" charset="2"/>
              </a:rPr>
              <a:t>=(V,{VR}),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楷体_GB2312" pitchFamily="49" charset="-122"/>
                <a:sym typeface="Symbol" panose="05050102010706020507" pitchFamily="18" charset="2"/>
              </a:rPr>
              <a:t>且</a:t>
            </a:r>
            <a:r>
              <a:rPr lang="zh-CN" altLang="en-US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VV, VRVR,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楷体_GB2312" pitchFamily="49" charset="-122"/>
                <a:sym typeface="Symbol" panose="05050102010706020507" pitchFamily="18" charset="2"/>
              </a:rPr>
              <a:t>则称</a:t>
            </a:r>
            <a:r>
              <a:rPr lang="zh-CN" altLang="en-US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G </a:t>
            </a:r>
            <a:r>
              <a:rPr lang="zh-CN" altLang="en-US" sz="2400" dirty="0">
                <a:sym typeface="Symbol" panose="05050102010706020507" pitchFamily="18" charset="2"/>
              </a:rPr>
              <a:t>为 </a:t>
            </a:r>
            <a:r>
              <a:rPr lang="en-US" altLang="zh-CN" sz="2400" dirty="0">
                <a:sym typeface="Symbol" panose="05050102010706020507" pitchFamily="18" charset="2"/>
              </a:rPr>
              <a:t>G </a:t>
            </a:r>
            <a:r>
              <a:rPr lang="zh-CN" altLang="en-US" sz="2400" dirty="0">
                <a:ea typeface="楷体_GB2312" pitchFamily="49" charset="-122"/>
                <a:sym typeface="Symbol" panose="05050102010706020507" pitchFamily="18" charset="2"/>
              </a:rPr>
              <a:t>的</a:t>
            </a:r>
            <a:r>
              <a:rPr lang="zh-CN" altLang="en-US" sz="2400" b="1" dirty="0">
                <a:solidFill>
                  <a:srgbClr val="800000"/>
                </a:solidFill>
                <a:ea typeface="楷体_GB2312" pitchFamily="49" charset="-122"/>
                <a:sym typeface="Symbol" panose="05050102010706020507" pitchFamily="18" charset="2"/>
              </a:rPr>
              <a:t>子图</a:t>
            </a:r>
            <a:r>
              <a:rPr lang="zh-CN" altLang="en-US" sz="2400" dirty="0">
                <a:sym typeface="Symbol" panose="05050102010706020507" pitchFamily="18" charset="2"/>
              </a:rPr>
              <a:t>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E64715-0E30-42F8-8258-B942B183AE2E}"/>
              </a:ext>
            </a:extLst>
          </p:cNvPr>
          <p:cNvGrpSpPr/>
          <p:nvPr/>
        </p:nvGrpSpPr>
        <p:grpSpPr>
          <a:xfrm>
            <a:off x="1184275" y="1088216"/>
            <a:ext cx="3505200" cy="2442508"/>
            <a:chOff x="1184275" y="1088216"/>
            <a:chExt cx="3505200" cy="2442508"/>
          </a:xfrm>
        </p:grpSpPr>
        <p:grpSp>
          <p:nvGrpSpPr>
            <p:cNvPr id="86061" name="Group 45">
              <a:extLst>
                <a:ext uri="{FF2B5EF4-FFF2-40B4-BE49-F238E27FC236}">
                  <a16:creationId xmlns:a16="http://schemas.microsoft.com/office/drawing/2014/main" id="{578782F7-0112-4652-8A89-A7ECA8D326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4275" y="1088216"/>
              <a:ext cx="3505200" cy="2362200"/>
              <a:chOff x="336" y="288"/>
              <a:chExt cx="2208" cy="1488"/>
            </a:xfrm>
          </p:grpSpPr>
          <p:sp>
            <p:nvSpPr>
              <p:cNvPr id="86024" name="Line 8">
                <a:extLst>
                  <a:ext uri="{FF2B5EF4-FFF2-40B4-BE49-F238E27FC236}">
                    <a16:creationId xmlns:a16="http://schemas.microsoft.com/office/drawing/2014/main" id="{2DC91A9F-72B8-4550-84BF-47850D568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" y="432"/>
                <a:ext cx="816" cy="432"/>
              </a:xfrm>
              <a:prstGeom prst="line">
                <a:avLst/>
              </a:prstGeom>
              <a:noFill/>
              <a:ln w="25400" cap="sq">
                <a:solidFill>
                  <a:srgbClr val="000066"/>
                </a:solidFill>
                <a:round/>
                <a:headEnd type="none" w="sm" len="sm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25" name="Line 9">
                <a:extLst>
                  <a:ext uri="{FF2B5EF4-FFF2-40B4-BE49-F238E27FC236}">
                    <a16:creationId xmlns:a16="http://schemas.microsoft.com/office/drawing/2014/main" id="{E88B3409-3850-4E5B-AF85-9345E2C2EE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152"/>
                <a:ext cx="288" cy="432"/>
              </a:xfrm>
              <a:prstGeom prst="line">
                <a:avLst/>
              </a:prstGeom>
              <a:noFill/>
              <a:ln w="25400" cap="sq">
                <a:solidFill>
                  <a:srgbClr val="000066"/>
                </a:solidFill>
                <a:round/>
                <a:headEnd type="none" w="sm" len="sm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26" name="Line 10">
                <a:extLst>
                  <a:ext uri="{FF2B5EF4-FFF2-40B4-BE49-F238E27FC236}">
                    <a16:creationId xmlns:a16="http://schemas.microsoft.com/office/drawing/2014/main" id="{78D36F81-51D7-4A2C-A7CB-960A48155F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584"/>
                <a:ext cx="576" cy="0"/>
              </a:xfrm>
              <a:prstGeom prst="line">
                <a:avLst/>
              </a:prstGeom>
              <a:noFill/>
              <a:ln w="25400" cap="sq">
                <a:solidFill>
                  <a:srgbClr val="000066"/>
                </a:solidFill>
                <a:round/>
                <a:headEnd type="none" w="sm" len="sm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27" name="Line 11">
                <a:extLst>
                  <a:ext uri="{FF2B5EF4-FFF2-40B4-BE49-F238E27FC236}">
                    <a16:creationId xmlns:a16="http://schemas.microsoft.com/office/drawing/2014/main" id="{68A7E27B-B8A8-4104-B648-A8DB72E3B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36" y="576"/>
                <a:ext cx="336" cy="864"/>
              </a:xfrm>
              <a:prstGeom prst="line">
                <a:avLst/>
              </a:prstGeom>
              <a:noFill/>
              <a:ln w="25400" cap="sq">
                <a:solidFill>
                  <a:srgbClr val="000066"/>
                </a:solidFill>
                <a:round/>
                <a:headEnd type="none" w="sm" len="sm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28" name="Line 12">
                <a:extLst>
                  <a:ext uri="{FF2B5EF4-FFF2-40B4-BE49-F238E27FC236}">
                    <a16:creationId xmlns:a16="http://schemas.microsoft.com/office/drawing/2014/main" id="{D3ED3EEF-DA1B-45A1-B664-F989F665B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432"/>
                <a:ext cx="768" cy="432"/>
              </a:xfrm>
              <a:prstGeom prst="line">
                <a:avLst/>
              </a:prstGeom>
              <a:noFill/>
              <a:ln w="25400" cap="sq">
                <a:solidFill>
                  <a:srgbClr val="000066"/>
                </a:solidFill>
                <a:round/>
                <a:headEnd type="none" w="sm" len="sm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29" name="Line 13">
                <a:extLst>
                  <a:ext uri="{FF2B5EF4-FFF2-40B4-BE49-F238E27FC236}">
                    <a16:creationId xmlns:a16="http://schemas.microsoft.com/office/drawing/2014/main" id="{539003D8-77FE-4ADE-B852-5F20501B0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24" y="1008"/>
                <a:ext cx="1104" cy="480"/>
              </a:xfrm>
              <a:prstGeom prst="line">
                <a:avLst/>
              </a:prstGeom>
              <a:noFill/>
              <a:ln w="25400" cap="sq">
                <a:solidFill>
                  <a:srgbClr val="000066"/>
                </a:solidFill>
                <a:round/>
                <a:headEnd type="none" w="sm" len="sm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30" name="Line 14">
                <a:extLst>
                  <a:ext uri="{FF2B5EF4-FFF2-40B4-BE49-F238E27FC236}">
                    <a16:creationId xmlns:a16="http://schemas.microsoft.com/office/drawing/2014/main" id="{7827E510-8B78-4EEC-8A08-AD6855AD2A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08" y="1008"/>
                <a:ext cx="1248" cy="432"/>
              </a:xfrm>
              <a:prstGeom prst="line">
                <a:avLst/>
              </a:prstGeom>
              <a:noFill/>
              <a:ln w="25400" cap="sq">
                <a:solidFill>
                  <a:srgbClr val="000066"/>
                </a:solidFill>
                <a:round/>
                <a:headEnd type="none" w="sm" len="sm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34" name="Oval 18">
                <a:extLst>
                  <a:ext uri="{FF2B5EF4-FFF2-40B4-BE49-F238E27FC236}">
                    <a16:creationId xmlns:a16="http://schemas.microsoft.com/office/drawing/2014/main" id="{42928989-CEE4-4CF3-A1A5-B56B90E10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88"/>
                <a:ext cx="288" cy="336"/>
              </a:xfrm>
              <a:prstGeom prst="ellipse">
                <a:avLst/>
              </a:prstGeom>
              <a:solidFill>
                <a:srgbClr val="A7E2FF">
                  <a:alpha val="50000"/>
                </a:srgbClr>
              </a:solidFill>
              <a:ln w="25400" cap="sq">
                <a:solidFill>
                  <a:srgbClr val="000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b="1">
                    <a:solidFill>
                      <a:srgbClr val="000066"/>
                    </a:solidFill>
                  </a:rPr>
                  <a:t>A</a:t>
                </a:r>
                <a:endParaRPr lang="en-US" altLang="zh-CN" sz="2400"/>
              </a:p>
            </p:txBody>
          </p:sp>
          <p:sp>
            <p:nvSpPr>
              <p:cNvPr id="86036" name="Oval 20">
                <a:extLst>
                  <a:ext uri="{FF2B5EF4-FFF2-40B4-BE49-F238E27FC236}">
                    <a16:creationId xmlns:a16="http://schemas.microsoft.com/office/drawing/2014/main" id="{51074A24-1764-41BA-981B-6AB89C850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864"/>
                <a:ext cx="288" cy="336"/>
              </a:xfrm>
              <a:prstGeom prst="ellipse">
                <a:avLst/>
              </a:prstGeom>
              <a:solidFill>
                <a:srgbClr val="A7E2FF">
                  <a:alpha val="50000"/>
                </a:srgbClr>
              </a:solidFill>
              <a:ln w="25400" cap="sq">
                <a:solidFill>
                  <a:srgbClr val="000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b="1">
                    <a:solidFill>
                      <a:srgbClr val="000066"/>
                    </a:solidFill>
                  </a:rPr>
                  <a:t>B</a:t>
                </a:r>
                <a:endParaRPr lang="en-US" altLang="zh-CN" sz="2400"/>
              </a:p>
            </p:txBody>
          </p:sp>
          <p:sp>
            <p:nvSpPr>
              <p:cNvPr id="86037" name="Oval 21">
                <a:extLst>
                  <a:ext uri="{FF2B5EF4-FFF2-40B4-BE49-F238E27FC236}">
                    <a16:creationId xmlns:a16="http://schemas.microsoft.com/office/drawing/2014/main" id="{13083DB1-8215-4E84-8992-0FBD84EF5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864"/>
                <a:ext cx="288" cy="336"/>
              </a:xfrm>
              <a:prstGeom prst="ellipse">
                <a:avLst/>
              </a:prstGeom>
              <a:solidFill>
                <a:srgbClr val="A7E2FF">
                  <a:alpha val="50000"/>
                </a:srgbClr>
              </a:solidFill>
              <a:ln w="25400" cap="sq">
                <a:solidFill>
                  <a:srgbClr val="000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b="1">
                    <a:solidFill>
                      <a:srgbClr val="000066"/>
                    </a:solidFill>
                  </a:rPr>
                  <a:t>E</a:t>
                </a:r>
                <a:endParaRPr lang="en-US" altLang="zh-CN" sz="2400"/>
              </a:p>
            </p:txBody>
          </p:sp>
          <p:sp>
            <p:nvSpPr>
              <p:cNvPr id="86038" name="Oval 22">
                <a:extLst>
                  <a:ext uri="{FF2B5EF4-FFF2-40B4-BE49-F238E27FC236}">
                    <a16:creationId xmlns:a16="http://schemas.microsoft.com/office/drawing/2014/main" id="{9917B4E4-FD20-4EB5-A6CB-C4D6F537E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288" cy="336"/>
              </a:xfrm>
              <a:prstGeom prst="ellipse">
                <a:avLst/>
              </a:prstGeom>
              <a:solidFill>
                <a:srgbClr val="A7E2FF">
                  <a:alpha val="50000"/>
                </a:srgbClr>
              </a:solidFill>
              <a:ln w="25400" cap="sq">
                <a:solidFill>
                  <a:srgbClr val="000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b="1">
                    <a:solidFill>
                      <a:srgbClr val="000066"/>
                    </a:solidFill>
                  </a:rPr>
                  <a:t>C</a:t>
                </a:r>
                <a:endParaRPr lang="en-US" altLang="zh-CN" sz="2400"/>
              </a:p>
            </p:txBody>
          </p:sp>
          <p:sp>
            <p:nvSpPr>
              <p:cNvPr id="86039" name="Oval 23">
                <a:extLst>
                  <a:ext uri="{FF2B5EF4-FFF2-40B4-BE49-F238E27FC236}">
                    <a16:creationId xmlns:a16="http://schemas.microsoft.com/office/drawing/2014/main" id="{6ACB4F3D-69EE-4CBA-8484-BD520FC1B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288" cy="336"/>
              </a:xfrm>
              <a:prstGeom prst="ellipse">
                <a:avLst/>
              </a:prstGeom>
              <a:solidFill>
                <a:srgbClr val="A7E2FF">
                  <a:alpha val="50000"/>
                </a:srgbClr>
              </a:solidFill>
              <a:ln w="25400" cap="sq">
                <a:solidFill>
                  <a:srgbClr val="000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b="1">
                    <a:solidFill>
                      <a:srgbClr val="000066"/>
                    </a:solidFill>
                  </a:rPr>
                  <a:t>F</a:t>
                </a:r>
                <a:endParaRPr lang="en-US" altLang="zh-CN" sz="2400"/>
              </a:p>
            </p:txBody>
          </p:sp>
        </p:grpSp>
        <p:sp>
          <p:nvSpPr>
            <p:cNvPr id="86051" name="Text Box 35">
              <a:extLst>
                <a:ext uri="{FF2B5EF4-FFF2-40B4-BE49-F238E27FC236}">
                  <a16:creationId xmlns:a16="http://schemas.microsoft.com/office/drawing/2014/main" id="{DEC33AC4-78BA-4C81-A55F-CCD46B679E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001" y="1164416"/>
              <a:ext cx="58541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15</a:t>
              </a:r>
              <a:endParaRPr lang="en-US" altLang="zh-CN" sz="2400"/>
            </a:p>
          </p:txBody>
        </p:sp>
        <p:sp>
          <p:nvSpPr>
            <p:cNvPr id="86052" name="Text Box 36">
              <a:extLst>
                <a:ext uri="{FF2B5EF4-FFF2-40B4-BE49-F238E27FC236}">
                  <a16:creationId xmlns:a16="http://schemas.microsoft.com/office/drawing/2014/main" id="{4720D0EE-1279-4BDA-A93D-EBB6A5695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275" y="1088216"/>
              <a:ext cx="38504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9</a:t>
              </a:r>
              <a:endParaRPr lang="en-US" altLang="zh-CN" sz="2400"/>
            </a:p>
          </p:txBody>
        </p:sp>
        <p:sp>
          <p:nvSpPr>
            <p:cNvPr id="86053" name="Text Box 37">
              <a:extLst>
                <a:ext uri="{FF2B5EF4-FFF2-40B4-BE49-F238E27FC236}">
                  <a16:creationId xmlns:a16="http://schemas.microsoft.com/office/drawing/2014/main" id="{893647BE-465A-4D01-BAB4-6D9CF6A71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675" y="2078816"/>
              <a:ext cx="38504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7</a:t>
              </a:r>
              <a:endParaRPr lang="en-US" altLang="zh-CN" sz="2400"/>
            </a:p>
          </p:txBody>
        </p:sp>
        <p:sp>
          <p:nvSpPr>
            <p:cNvPr id="86054" name="Text Box 38">
              <a:extLst>
                <a:ext uri="{FF2B5EF4-FFF2-40B4-BE49-F238E27FC236}">
                  <a16:creationId xmlns:a16="http://schemas.microsoft.com/office/drawing/2014/main" id="{71AEB171-7F9B-4225-BE58-FC19EF825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76" y="2155016"/>
              <a:ext cx="58541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21</a:t>
              </a:r>
              <a:endParaRPr lang="en-US" altLang="zh-CN" sz="2400"/>
            </a:p>
          </p:txBody>
        </p:sp>
        <p:sp>
          <p:nvSpPr>
            <p:cNvPr id="86055" name="Text Box 39">
              <a:extLst>
                <a:ext uri="{FF2B5EF4-FFF2-40B4-BE49-F238E27FC236}">
                  <a16:creationId xmlns:a16="http://schemas.microsoft.com/office/drawing/2014/main" id="{E3FDE666-8431-433D-9A29-50DCCFA30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1676" y="1697816"/>
              <a:ext cx="55874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11</a:t>
              </a:r>
              <a:endParaRPr lang="en-US" altLang="zh-CN" sz="2400"/>
            </a:p>
          </p:txBody>
        </p:sp>
        <p:sp>
          <p:nvSpPr>
            <p:cNvPr id="86056" name="Text Box 40">
              <a:extLst>
                <a:ext uri="{FF2B5EF4-FFF2-40B4-BE49-F238E27FC236}">
                  <a16:creationId xmlns:a16="http://schemas.microsoft.com/office/drawing/2014/main" id="{C51021A7-EAE4-4085-A5F5-1D954DC4A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8125" y="2536016"/>
              <a:ext cx="38504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C0000"/>
                  </a:solidFill>
                </a:rPr>
                <a:t>3</a:t>
              </a:r>
              <a:endParaRPr lang="en-US" altLang="zh-CN" sz="2400" dirty="0"/>
            </a:p>
          </p:txBody>
        </p:sp>
        <p:sp>
          <p:nvSpPr>
            <p:cNvPr id="86057" name="Text Box 41">
              <a:extLst>
                <a:ext uri="{FF2B5EF4-FFF2-40B4-BE49-F238E27FC236}">
                  <a16:creationId xmlns:a16="http://schemas.microsoft.com/office/drawing/2014/main" id="{320A2B01-C404-4963-B6C4-EC84023C2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7325" y="3007504"/>
              <a:ext cx="38504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C0000"/>
                  </a:solidFill>
                </a:rPr>
                <a:t>2</a:t>
              </a:r>
              <a:endParaRPr lang="en-US" altLang="zh-CN" sz="2400" dirty="0"/>
            </a:p>
          </p:txBody>
        </p:sp>
      </p:grpSp>
      <p:sp>
        <p:nvSpPr>
          <p:cNvPr id="86058" name="Text Box 42">
            <a:extLst>
              <a:ext uri="{FF2B5EF4-FFF2-40B4-BE49-F238E27FC236}">
                <a16:creationId xmlns:a16="http://schemas.microsoft.com/office/drawing/2014/main" id="{E138755C-B0F8-4CB4-9C96-85899758F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340" y="1909880"/>
            <a:ext cx="6554470" cy="49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ea typeface="楷体_GB2312" pitchFamily="49" charset="-122"/>
              </a:rPr>
              <a:t>   </a:t>
            </a:r>
            <a:r>
              <a:rPr lang="zh-CN" altLang="en-US" sz="2400" dirty="0">
                <a:ea typeface="楷体_GB2312" pitchFamily="49" charset="-122"/>
              </a:rPr>
              <a:t>弧或边带权的图分别称作</a:t>
            </a:r>
            <a:r>
              <a:rPr lang="zh-CN" altLang="en-US" sz="2400" b="1" dirty="0">
                <a:solidFill>
                  <a:srgbClr val="800000"/>
                </a:solidFill>
                <a:ea typeface="楷体_GB2312" pitchFamily="49" charset="-122"/>
              </a:rPr>
              <a:t>有向网</a:t>
            </a:r>
            <a:r>
              <a:rPr lang="zh-CN" altLang="en-US" sz="2400" dirty="0">
                <a:ea typeface="楷体_GB2312" pitchFamily="49" charset="-122"/>
              </a:rPr>
              <a:t>或</a:t>
            </a:r>
            <a:r>
              <a:rPr lang="zh-CN" altLang="en-US" sz="2400" b="1" dirty="0">
                <a:solidFill>
                  <a:srgbClr val="800000"/>
                </a:solidFill>
                <a:ea typeface="楷体_GB2312" pitchFamily="49" charset="-122"/>
              </a:rPr>
              <a:t>无向网</a:t>
            </a:r>
            <a:r>
              <a:rPr lang="zh-CN" altLang="en-US" sz="2400" dirty="0">
                <a:ea typeface="楷体_GB2312" pitchFamily="49" charset="-122"/>
              </a:rPr>
              <a:t>。</a:t>
            </a:r>
            <a:endParaRPr lang="zh-CN" altLang="en-US" sz="2400" dirty="0"/>
          </a:p>
        </p:txBody>
      </p:sp>
      <p:graphicFrame>
        <p:nvGraphicFramePr>
          <p:cNvPr id="86060" name="Object 4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71FDEC-D56B-415F-9336-10EFF6349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032970"/>
              </p:ext>
            </p:extLst>
          </p:nvPr>
        </p:nvGraphicFramePr>
        <p:xfrm>
          <a:off x="11341362" y="252952"/>
          <a:ext cx="4746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lip" r:id="rId4" imgW="1728720" imgH="3252600" progId="MS_ClipArt_Gallery.2">
                  <p:embed/>
                </p:oleObj>
              </mc:Choice>
              <mc:Fallback>
                <p:oleObj name="Clip" r:id="rId4" imgW="1728720" imgH="3252600" progId="MS_ClipArt_Gallery.2">
                  <p:embed/>
                  <p:pic>
                    <p:nvPicPr>
                      <p:cNvPr id="86060" name="Object 44">
                        <a:hlinkClick r:id="" action="ppaction://hlinkshowjump?jump=lastslideviewed" highlightClick="1"/>
                        <a:extLst>
                          <a:ext uri="{FF2B5EF4-FFF2-40B4-BE49-F238E27FC236}">
                            <a16:creationId xmlns:a16="http://schemas.microsoft.com/office/drawing/2014/main" id="{DF71FDEC-D56B-415F-9336-10EFF6349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41362" y="252952"/>
                        <a:ext cx="4746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8">
            <a:extLst>
              <a:ext uri="{FF2B5EF4-FFF2-40B4-BE49-F238E27FC236}">
                <a16:creationId xmlns:a16="http://schemas.microsoft.com/office/drawing/2014/main" id="{A769DC17-24B6-42C8-8FDC-F1D298980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74752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有向网或无向网，子图</a:t>
            </a:r>
            <a:endParaRPr lang="en-US" altLang="zh-CN" sz="3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46" grpId="0" animBg="1"/>
      <p:bldP spid="86050" grpId="0"/>
      <p:bldP spid="860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>
            <a:extLst>
              <a:ext uri="{FF2B5EF4-FFF2-40B4-BE49-F238E27FC236}">
                <a16:creationId xmlns:a16="http://schemas.microsoft.com/office/drawing/2014/main" id="{E3B1E963-3291-4711-BAAA-FC22EAC1B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82" y="890095"/>
            <a:ext cx="10846205" cy="324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含有 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e=n(n-1)/2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条边的无向图称作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完全图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假设图中有</a:t>
            </a:r>
            <a:r>
              <a:rPr lang="zh-CN" altLang="en-US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000066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个顶点，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e</a:t>
            </a:r>
            <a:r>
              <a:rPr lang="en-US" altLang="zh-CN" dirty="0">
                <a:solidFill>
                  <a:srgbClr val="000066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条边，则</a:t>
            </a:r>
            <a:endParaRPr lang="en-US" altLang="zh-CN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含有 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e=n(n-1)/2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条边的无向图称作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完全图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含有 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e=n(n-1)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条弧的有向图称作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有向完全图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若边或弧的个数 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e&lt;</a:t>
            </a:r>
            <a:r>
              <a:rPr lang="en-US" altLang="zh-CN" b="1" dirty="0" err="1">
                <a:solidFill>
                  <a:srgbClr val="CC0000"/>
                </a:solidFill>
                <a:ea typeface="楷体_GB2312" pitchFamily="49" charset="-122"/>
              </a:rPr>
              <a:t>nlogn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，则称作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稀疏图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否则称作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稠密图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dirty="0">
              <a:solidFill>
                <a:srgbClr val="000066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0408B7-729B-430B-8CA9-4A9D74F78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2" y="172379"/>
            <a:ext cx="94554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完全图、有向完全图、稀疏图、稠密图</a:t>
            </a:r>
          </a:p>
        </p:txBody>
      </p:sp>
      <p:pic>
        <p:nvPicPr>
          <p:cNvPr id="2117" name="Picture 69" descr="完全图">
            <a:extLst>
              <a:ext uri="{FF2B5EF4-FFF2-40B4-BE49-F238E27FC236}">
                <a16:creationId xmlns:a16="http://schemas.microsoft.com/office/drawing/2014/main" id="{4254BEC4-E328-422B-B13A-B0BAA0822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465" y="908720"/>
            <a:ext cx="2369258" cy="232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" name="Picture 71" descr="这里写图片描述">
            <a:extLst>
              <a:ext uri="{FF2B5EF4-FFF2-40B4-BE49-F238E27FC236}">
                <a16:creationId xmlns:a16="http://schemas.microsoft.com/office/drawing/2014/main" id="{02AF537F-61DE-4B6D-889D-31544C0B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95" y="4025662"/>
            <a:ext cx="3452876" cy="19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4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3D2B6B7-BABE-4898-B12E-D37C1DA182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505354"/>
              </p:ext>
            </p:extLst>
          </p:nvPr>
        </p:nvGraphicFramePr>
        <p:xfrm>
          <a:off x="11341362" y="252952"/>
          <a:ext cx="4746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Clip" r:id="rId6" imgW="1728720" imgH="3252600" progId="MS_ClipArt_Gallery.2">
                  <p:embed/>
                </p:oleObj>
              </mc:Choice>
              <mc:Fallback>
                <p:oleObj name="Clip" r:id="rId6" imgW="1728720" imgH="3252600" progId="MS_ClipArt_Gallery.2">
                  <p:embed/>
                  <p:pic>
                    <p:nvPicPr>
                      <p:cNvPr id="86060" name="Object 44">
                        <a:hlinkClick r:id="rId5" action="ppaction://hlinksldjump" highlightClick="1"/>
                        <a:extLst>
                          <a:ext uri="{FF2B5EF4-FFF2-40B4-BE49-F238E27FC236}">
                            <a16:creationId xmlns:a16="http://schemas.microsoft.com/office/drawing/2014/main" id="{DF71FDEC-D56B-415F-9336-10EFF6349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41362" y="252952"/>
                        <a:ext cx="4746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423989-0CFB-4D74-A574-D2E827B83DE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0"/>
            <a:ext cx="97586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indent="0">
              <a:buFont typeface="Arial" charset="0"/>
              <a:buNone/>
              <a:defRPr/>
            </a:pPr>
            <a:r>
              <a:rPr lang="zh-CN" altLang="en-US" dirty="0"/>
              <a:t>具有</a:t>
            </a:r>
            <a:r>
              <a:rPr lang="en-US" altLang="zh-CN" dirty="0"/>
              <a:t>6</a:t>
            </a:r>
            <a:r>
              <a:rPr lang="zh-CN" altLang="en-US" dirty="0"/>
              <a:t>个顶点的无向完全图有（ ）条边。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715039-0D81-49F3-A135-051056EC2B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9670" y="2786063"/>
            <a:ext cx="122923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FB26A8-26AD-4EE1-8F29-B77B5E7786A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9670" y="3643313"/>
            <a:ext cx="122923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15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42A05D-BA1C-4E9C-8005-D054D9FBAFD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9670" y="4500563"/>
            <a:ext cx="122923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371F03-E08F-44DE-96F3-D94F948E294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9670" y="5357813"/>
            <a:ext cx="122923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40239FD-B967-413A-A223-E5DE1EC8214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2578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2FB5154-1481-47E1-AA5B-F163959502A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2578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5924514-2615-4E20-83F7-E09DFFE5F9F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2578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FFBD712-6835-4E4C-A885-20DDDB26186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2578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A0C5D82-BD79-4FFD-A98E-F838D7BA99B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3F3C6C2-CBD1-4572-A1BF-3561E723A84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AB10859A-7BBF-46EF-BE06-F6F450F9447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53C1C6A-679B-4D2F-859E-3E6B48750EF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F20B2039-44B9-42F0-B516-31CBEAD21C7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B4BC5F64-B819-4AFA-9E19-2524D2B60A4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BE2B9A1-1550-4DFB-A050-A7A87B814D1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908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20A65B6E-1BA4-4509-9C61-8B9EC06BB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0" y="1207599"/>
            <a:ext cx="10374069" cy="1658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假若顶点</a:t>
            </a:r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v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和顶点</a:t>
            </a:r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w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之间存在一条边，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则称顶点</a:t>
            </a:r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v</a:t>
            </a:r>
            <a:r>
              <a:rPr lang="en-US" altLang="zh-CN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w</a:t>
            </a:r>
            <a:r>
              <a:rPr lang="en-US" altLang="zh-CN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互为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邻接点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边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(</a:t>
            </a:r>
            <a:r>
              <a:rPr lang="en-US" altLang="zh-CN" b="1" dirty="0" err="1">
                <a:solidFill>
                  <a:srgbClr val="CC0000"/>
                </a:solidFill>
                <a:ea typeface="楷体_GB2312" pitchFamily="49" charset="-122"/>
              </a:rPr>
              <a:t>v,w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)</a:t>
            </a:r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和顶点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v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b="1" dirty="0">
                <a:solidFill>
                  <a:srgbClr val="CC0000"/>
                </a:solidFill>
                <a:ea typeface="楷体_GB2312" pitchFamily="49" charset="-122"/>
              </a:rPr>
              <a:t>w</a:t>
            </a:r>
            <a:r>
              <a:rPr lang="en-US" altLang="zh-CN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相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关联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和顶点</a:t>
            </a:r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v 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关联的</a:t>
            </a:r>
            <a:r>
              <a:rPr lang="zh-CN" altLang="en-US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边的数目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定义为边的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度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60448" name="Text Box 32">
            <a:extLst>
              <a:ext uri="{FF2B5EF4-FFF2-40B4-BE49-F238E27FC236}">
                <a16:creationId xmlns:a16="http://schemas.microsoft.com/office/drawing/2014/main" id="{50DCF04D-449D-4333-9837-0D4ADB232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3473450"/>
            <a:ext cx="1333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例如</a:t>
            </a:r>
            <a:r>
              <a:rPr lang="en-US" altLang="zh-CN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/>
          </a:p>
        </p:txBody>
      </p:sp>
      <p:sp>
        <p:nvSpPr>
          <p:cNvPr id="60449" name="Text Box 33">
            <a:extLst>
              <a:ext uri="{FF2B5EF4-FFF2-40B4-BE49-F238E27FC236}">
                <a16:creationId xmlns:a16="http://schemas.microsoft.com/office/drawing/2014/main" id="{6A18C247-9514-4879-B8FF-46373B0ED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575" y="4311650"/>
            <a:ext cx="228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ID(B) = 3</a:t>
            </a:r>
            <a:endParaRPr lang="en-US" altLang="zh-CN" sz="2400" dirty="0"/>
          </a:p>
        </p:txBody>
      </p:sp>
      <p:sp>
        <p:nvSpPr>
          <p:cNvPr id="60450" name="Text Box 34">
            <a:extLst>
              <a:ext uri="{FF2B5EF4-FFF2-40B4-BE49-F238E27FC236}">
                <a16:creationId xmlns:a16="http://schemas.microsoft.com/office/drawing/2014/main" id="{E0A73663-F27E-4231-997D-F9B6B48AE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575" y="5073650"/>
            <a:ext cx="228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66"/>
                </a:solidFill>
                <a:ea typeface="楷体_GB2312" pitchFamily="49" charset="-122"/>
              </a:rPr>
              <a:t>ID(A) = 2</a:t>
            </a:r>
            <a:endParaRPr lang="en-US" altLang="zh-CN" sz="2400"/>
          </a:p>
        </p:txBody>
      </p:sp>
      <p:grpSp>
        <p:nvGrpSpPr>
          <p:cNvPr id="60453" name="Group 37">
            <a:extLst>
              <a:ext uri="{FF2B5EF4-FFF2-40B4-BE49-F238E27FC236}">
                <a16:creationId xmlns:a16="http://schemas.microsoft.com/office/drawing/2014/main" id="{6C455595-6065-49A8-B018-04A9B09F0D7B}"/>
              </a:ext>
            </a:extLst>
          </p:cNvPr>
          <p:cNvGrpSpPr>
            <a:grpSpLocks/>
          </p:cNvGrpSpPr>
          <p:nvPr/>
        </p:nvGrpSpPr>
        <p:grpSpPr bwMode="auto">
          <a:xfrm>
            <a:off x="6748190" y="3293985"/>
            <a:ext cx="3008585" cy="2461465"/>
            <a:chOff x="3026" y="2112"/>
            <a:chExt cx="2397" cy="1920"/>
          </a:xfrm>
        </p:grpSpPr>
        <p:sp>
          <p:nvSpPr>
            <p:cNvPr id="60423" name="Oval 7">
              <a:extLst>
                <a:ext uri="{FF2B5EF4-FFF2-40B4-BE49-F238E27FC236}">
                  <a16:creationId xmlns:a16="http://schemas.microsoft.com/office/drawing/2014/main" id="{AAF77FBF-399C-4938-8FDC-A19A09AA2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" y="2928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60427" name="Line 11">
              <a:extLst>
                <a:ext uri="{FF2B5EF4-FFF2-40B4-BE49-F238E27FC236}">
                  <a16:creationId xmlns:a16="http://schemas.microsoft.com/office/drawing/2014/main" id="{B26EDA34-66BB-4FAB-8EDD-9DF35D827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9" y="2352"/>
              <a:ext cx="480" cy="576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8" name="Line 12">
              <a:extLst>
                <a:ext uri="{FF2B5EF4-FFF2-40B4-BE49-F238E27FC236}">
                  <a16:creationId xmlns:a16="http://schemas.microsoft.com/office/drawing/2014/main" id="{7139DF33-547F-4D9F-8547-F273AFB886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8" y="2304"/>
              <a:ext cx="863" cy="1392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9" name="Line 13">
              <a:extLst>
                <a:ext uri="{FF2B5EF4-FFF2-40B4-BE49-F238E27FC236}">
                  <a16:creationId xmlns:a16="http://schemas.microsoft.com/office/drawing/2014/main" id="{A8E0BA23-7245-4835-811C-819A07FE2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4" y="3120"/>
              <a:ext cx="1487" cy="576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0" name="Line 14">
              <a:extLst>
                <a:ext uri="{FF2B5EF4-FFF2-40B4-BE49-F238E27FC236}">
                  <a16:creationId xmlns:a16="http://schemas.microsoft.com/office/drawing/2014/main" id="{E6BD9C12-197F-4A22-A448-39570ED42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2" y="2352"/>
              <a:ext cx="775" cy="1392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1" name="Line 15">
              <a:extLst>
                <a:ext uri="{FF2B5EF4-FFF2-40B4-BE49-F238E27FC236}">
                  <a16:creationId xmlns:a16="http://schemas.microsoft.com/office/drawing/2014/main" id="{5F8AB5D1-D22E-4916-AC22-9A8C959BC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5" y="2304"/>
              <a:ext cx="384" cy="624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2" name="Line 16">
              <a:extLst>
                <a:ext uri="{FF2B5EF4-FFF2-40B4-BE49-F238E27FC236}">
                  <a16:creationId xmlns:a16="http://schemas.microsoft.com/office/drawing/2014/main" id="{D20035A7-ED12-4B10-912E-F0A0963E69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0" y="3120"/>
              <a:ext cx="1255" cy="624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3" name="Line 17">
              <a:extLst>
                <a:ext uri="{FF2B5EF4-FFF2-40B4-BE49-F238E27FC236}">
                  <a16:creationId xmlns:a16="http://schemas.microsoft.com/office/drawing/2014/main" id="{9E426C00-6A9A-4CDE-B10E-4464E521D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3" y="2481"/>
              <a:ext cx="1" cy="1215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4" name="Oval 28">
              <a:extLst>
                <a:ext uri="{FF2B5EF4-FFF2-40B4-BE49-F238E27FC236}">
                  <a16:creationId xmlns:a16="http://schemas.microsoft.com/office/drawing/2014/main" id="{A5E24BB6-F7E4-477C-A026-48F6EAD70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112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C</a:t>
              </a:r>
              <a:endParaRPr lang="en-US" altLang="zh-CN" sz="2400"/>
            </a:p>
          </p:txBody>
        </p:sp>
        <p:sp>
          <p:nvSpPr>
            <p:cNvPr id="60445" name="Oval 29">
              <a:extLst>
                <a:ext uri="{FF2B5EF4-FFF2-40B4-BE49-F238E27FC236}">
                  <a16:creationId xmlns:a16="http://schemas.microsoft.com/office/drawing/2014/main" id="{6B64855B-56FC-4EC2-BACC-37B879358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880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D</a:t>
              </a:r>
              <a:endParaRPr lang="en-US" altLang="zh-CN" sz="2400"/>
            </a:p>
          </p:txBody>
        </p:sp>
        <p:sp>
          <p:nvSpPr>
            <p:cNvPr id="60446" name="Oval 30">
              <a:extLst>
                <a:ext uri="{FF2B5EF4-FFF2-40B4-BE49-F238E27FC236}">
                  <a16:creationId xmlns:a16="http://schemas.microsoft.com/office/drawing/2014/main" id="{6088260A-9360-4FE6-9155-486A35B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F</a:t>
              </a:r>
              <a:endParaRPr lang="en-US" altLang="zh-CN" sz="2400"/>
            </a:p>
          </p:txBody>
        </p:sp>
        <p:sp>
          <p:nvSpPr>
            <p:cNvPr id="60447" name="Oval 31">
              <a:extLst>
                <a:ext uri="{FF2B5EF4-FFF2-40B4-BE49-F238E27FC236}">
                  <a16:creationId xmlns:a16="http://schemas.microsoft.com/office/drawing/2014/main" id="{BC3F18E6-67DD-4BD4-810C-C970F0F05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3648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E</a:t>
              </a:r>
              <a:endParaRPr lang="en-US" altLang="zh-CN" sz="2400"/>
            </a:p>
          </p:txBody>
        </p:sp>
        <p:sp>
          <p:nvSpPr>
            <p:cNvPr id="60452" name="Oval 36">
              <a:extLst>
                <a:ext uri="{FF2B5EF4-FFF2-40B4-BE49-F238E27FC236}">
                  <a16:creationId xmlns:a16="http://schemas.microsoft.com/office/drawing/2014/main" id="{2F149BB5-07F2-42A3-8416-5E4E2703D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112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B</a:t>
              </a:r>
              <a:endParaRPr lang="en-US" altLang="zh-CN" sz="2400"/>
            </a:p>
          </p:txBody>
        </p:sp>
      </p:grpSp>
      <p:sp>
        <p:nvSpPr>
          <p:cNvPr id="60454" name="Text Box 38">
            <a:extLst>
              <a:ext uri="{FF2B5EF4-FFF2-40B4-BE49-F238E27FC236}">
                <a16:creationId xmlns:a16="http://schemas.microsoft.com/office/drawing/2014/main" id="{79A02E26-9C6F-4FB5-AA4D-25F63311A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473450"/>
            <a:ext cx="2209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99"/>
                </a:solidFill>
              </a:rPr>
              <a:t>右侧图中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CC927832-3749-4457-ACD4-8B7CB5123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72379"/>
            <a:ext cx="6485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邻接点、度、入度、出度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60448" grpId="0"/>
      <p:bldP spid="60449" grpId="0"/>
      <p:bldP spid="60450" grpId="0"/>
      <p:bldP spid="604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92" name="Group 52">
            <a:extLst>
              <a:ext uri="{FF2B5EF4-FFF2-40B4-BE49-F238E27FC236}">
                <a16:creationId xmlns:a16="http://schemas.microsoft.com/office/drawing/2014/main" id="{D46216E6-5BF7-4492-9648-B1A6ABC3133A}"/>
              </a:ext>
            </a:extLst>
          </p:cNvPr>
          <p:cNvGrpSpPr>
            <a:grpSpLocks/>
          </p:cNvGrpSpPr>
          <p:nvPr/>
        </p:nvGrpSpPr>
        <p:grpSpPr bwMode="auto">
          <a:xfrm>
            <a:off x="688975" y="1609423"/>
            <a:ext cx="3505200" cy="2362200"/>
            <a:chOff x="336" y="624"/>
            <a:chExt cx="2208" cy="1488"/>
          </a:xfrm>
        </p:grpSpPr>
        <p:sp>
          <p:nvSpPr>
            <p:cNvPr id="61465" name="Line 25">
              <a:extLst>
                <a:ext uri="{FF2B5EF4-FFF2-40B4-BE49-F238E27FC236}">
                  <a16:creationId xmlns:a16="http://schemas.microsoft.com/office/drawing/2014/main" id="{FDFC94E8-3DDB-48A0-AC65-10493624A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768"/>
              <a:ext cx="816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6" name="Line 26">
              <a:extLst>
                <a:ext uri="{FF2B5EF4-FFF2-40B4-BE49-F238E27FC236}">
                  <a16:creationId xmlns:a16="http://schemas.microsoft.com/office/drawing/2014/main" id="{F7DA1814-F060-407D-9F2D-78149FF83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488"/>
              <a:ext cx="28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7" name="Line 27">
              <a:extLst>
                <a:ext uri="{FF2B5EF4-FFF2-40B4-BE49-F238E27FC236}">
                  <a16:creationId xmlns:a16="http://schemas.microsoft.com/office/drawing/2014/main" id="{C98F2A15-CF76-4EF9-9713-0E40904B7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576" cy="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8" name="Line 28">
              <a:extLst>
                <a:ext uri="{FF2B5EF4-FFF2-40B4-BE49-F238E27FC236}">
                  <a16:creationId xmlns:a16="http://schemas.microsoft.com/office/drawing/2014/main" id="{0769C736-1C91-4FC9-8604-EBB3BDC74D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6" y="912"/>
              <a:ext cx="336" cy="864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9" name="Line 29">
              <a:extLst>
                <a:ext uri="{FF2B5EF4-FFF2-40B4-BE49-F238E27FC236}">
                  <a16:creationId xmlns:a16="http://schemas.microsoft.com/office/drawing/2014/main" id="{54444C1E-6FC2-4809-80D3-B022F5A32E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768"/>
              <a:ext cx="76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0" name="Line 30">
              <a:extLst>
                <a:ext uri="{FF2B5EF4-FFF2-40B4-BE49-F238E27FC236}">
                  <a16:creationId xmlns:a16="http://schemas.microsoft.com/office/drawing/2014/main" id="{4C8DB19C-F38C-4A5D-8CDB-854C72A4E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4" y="1344"/>
              <a:ext cx="1104" cy="48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1" name="Line 31">
              <a:extLst>
                <a:ext uri="{FF2B5EF4-FFF2-40B4-BE49-F238E27FC236}">
                  <a16:creationId xmlns:a16="http://schemas.microsoft.com/office/drawing/2014/main" id="{F480C85B-C5B9-4C13-B0E1-85640E831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1344"/>
              <a:ext cx="124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2" name="Oval 32">
              <a:extLst>
                <a:ext uri="{FF2B5EF4-FFF2-40B4-BE49-F238E27FC236}">
                  <a16:creationId xmlns:a16="http://schemas.microsoft.com/office/drawing/2014/main" id="{DDEED2DC-4E8E-4A91-842F-632BC4154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624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61473" name="Oval 33">
              <a:extLst>
                <a:ext uri="{FF2B5EF4-FFF2-40B4-BE49-F238E27FC236}">
                  <a16:creationId xmlns:a16="http://schemas.microsoft.com/office/drawing/2014/main" id="{DF25702F-9AB2-4D13-9C74-B8E2E26E6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200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B</a:t>
              </a:r>
              <a:endParaRPr lang="en-US" altLang="zh-CN" sz="2400"/>
            </a:p>
          </p:txBody>
        </p:sp>
        <p:sp>
          <p:nvSpPr>
            <p:cNvPr id="61474" name="Oval 34">
              <a:extLst>
                <a:ext uri="{FF2B5EF4-FFF2-40B4-BE49-F238E27FC236}">
                  <a16:creationId xmlns:a16="http://schemas.microsoft.com/office/drawing/2014/main" id="{A6AEA18F-7C92-4239-991E-30C6C0489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200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E</a:t>
              </a:r>
              <a:endParaRPr lang="en-US" altLang="zh-CN" sz="2400"/>
            </a:p>
          </p:txBody>
        </p:sp>
        <p:sp>
          <p:nvSpPr>
            <p:cNvPr id="61475" name="Oval 35">
              <a:extLst>
                <a:ext uri="{FF2B5EF4-FFF2-40B4-BE49-F238E27FC236}">
                  <a16:creationId xmlns:a16="http://schemas.microsoft.com/office/drawing/2014/main" id="{BAE34659-E4A4-48B2-B15C-5B697AD82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776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C</a:t>
              </a:r>
              <a:endParaRPr lang="en-US" altLang="zh-CN" sz="2400"/>
            </a:p>
          </p:txBody>
        </p:sp>
        <p:sp>
          <p:nvSpPr>
            <p:cNvPr id="61476" name="Oval 36">
              <a:extLst>
                <a:ext uri="{FF2B5EF4-FFF2-40B4-BE49-F238E27FC236}">
                  <a16:creationId xmlns:a16="http://schemas.microsoft.com/office/drawing/2014/main" id="{B52365BA-B3CF-488B-9703-98EA6316B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000066"/>
                  </a:solidFill>
                </a:rPr>
                <a:t>F</a:t>
              </a:r>
              <a:endParaRPr lang="en-US" altLang="zh-CN" sz="2400" dirty="0"/>
            </a:p>
          </p:txBody>
        </p:sp>
      </p:grpSp>
      <p:sp>
        <p:nvSpPr>
          <p:cNvPr id="61484" name="Rectangle 44">
            <a:extLst>
              <a:ext uri="{FF2B5EF4-FFF2-40B4-BE49-F238E27FC236}">
                <a16:creationId xmlns:a16="http://schemas.microsoft.com/office/drawing/2014/main" id="{29E42C0D-4017-4B27-B669-3641119C7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1" y="1076023"/>
            <a:ext cx="7830870" cy="5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对有向图来说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dirty="0">
                <a:solidFill>
                  <a:srgbClr val="000099"/>
                </a:solidFill>
                <a:ea typeface="楷体_GB2312" pitchFamily="49" charset="-122"/>
              </a:rPr>
              <a:t>由于弧有方向性，则有</a:t>
            </a:r>
            <a:r>
              <a:rPr lang="zh-CN" altLang="en-US" sz="2400" b="1" dirty="0">
                <a:solidFill>
                  <a:srgbClr val="000099"/>
                </a:solidFill>
                <a:ea typeface="楷体_GB2312" pitchFamily="49" charset="-122"/>
              </a:rPr>
              <a:t>入度</a:t>
            </a:r>
            <a:r>
              <a:rPr lang="zh-CN" altLang="en-US" sz="2400" dirty="0">
                <a:solidFill>
                  <a:srgbClr val="000099"/>
                </a:solidFill>
                <a:ea typeface="楷体_GB2312" pitchFamily="49" charset="-122"/>
              </a:rPr>
              <a:t>和</a:t>
            </a:r>
            <a:r>
              <a:rPr lang="zh-CN" altLang="en-US" sz="2400" b="1" dirty="0">
                <a:solidFill>
                  <a:srgbClr val="000099"/>
                </a:solidFill>
                <a:ea typeface="楷体_GB2312" pitchFamily="49" charset="-122"/>
              </a:rPr>
              <a:t>出度</a:t>
            </a:r>
            <a:r>
              <a:rPr lang="zh-CN" altLang="en-US" sz="2400" dirty="0">
                <a:solidFill>
                  <a:srgbClr val="000099"/>
                </a:solidFill>
                <a:ea typeface="楷体_GB2312" pitchFamily="49" charset="-122"/>
              </a:rPr>
              <a:t>之分</a:t>
            </a:r>
            <a:endParaRPr lang="zh-CN" altLang="en-US" sz="2400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486" name="Text Box 46">
            <a:extLst>
              <a:ext uri="{FF2B5EF4-FFF2-40B4-BE49-F238E27FC236}">
                <a16:creationId xmlns:a16="http://schemas.microsoft.com/office/drawing/2014/main" id="{329EE652-EFB7-4713-8FA7-BC06497E4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4212" y="4240582"/>
            <a:ext cx="6210690" cy="143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顶点的</a:t>
            </a: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出度</a:t>
            </a:r>
            <a:r>
              <a:rPr lang="en-US" altLang="zh-CN" sz="24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: 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以顶点</a:t>
            </a:r>
            <a:r>
              <a:rPr lang="en-US" altLang="zh-CN" sz="2400" dirty="0">
                <a:solidFill>
                  <a:srgbClr val="000066"/>
                </a:solidFill>
                <a:ea typeface="楷体_GB2312" pitchFamily="49" charset="-122"/>
              </a:rPr>
              <a:t>v 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为弧尾的弧的数目</a:t>
            </a:r>
            <a:r>
              <a:rPr lang="en-US" altLang="zh-CN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顶点的</a:t>
            </a: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入度</a:t>
            </a:r>
            <a:r>
              <a:rPr lang="en-US" altLang="zh-CN" sz="24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: 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以顶点</a:t>
            </a:r>
            <a:r>
              <a:rPr lang="en-US" altLang="zh-CN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为弧头的弧的数目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/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顶点的</a:t>
            </a: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度</a:t>
            </a:r>
            <a:r>
              <a:rPr lang="en-US" altLang="zh-CN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b="1" dirty="0">
                <a:solidFill>
                  <a:srgbClr val="800000"/>
                </a:solidFill>
                <a:ea typeface="楷体_GB2312" pitchFamily="49" charset="-122"/>
              </a:rPr>
              <a:t>TD</a:t>
            </a:r>
            <a:r>
              <a:rPr lang="en-US" altLang="zh-CN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)=</a:t>
            </a: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出度</a:t>
            </a:r>
            <a:r>
              <a:rPr lang="en-US" altLang="zh-CN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b="1" dirty="0">
                <a:solidFill>
                  <a:srgbClr val="800000"/>
                </a:solidFill>
                <a:ea typeface="楷体_GB2312" pitchFamily="49" charset="-122"/>
              </a:rPr>
              <a:t>OD</a:t>
            </a:r>
            <a:r>
              <a:rPr lang="en-US" altLang="zh-CN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)+</a:t>
            </a: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入度</a:t>
            </a:r>
            <a:r>
              <a:rPr lang="en-US" altLang="zh-CN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b="1" dirty="0">
                <a:solidFill>
                  <a:srgbClr val="800000"/>
                </a:solidFill>
                <a:ea typeface="楷体_GB2312" pitchFamily="49" charset="-122"/>
              </a:rPr>
              <a:t>ID</a:t>
            </a:r>
            <a:r>
              <a:rPr lang="en-US" altLang="zh-CN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400" dirty="0"/>
          </a:p>
        </p:txBody>
      </p:sp>
      <p:sp>
        <p:nvSpPr>
          <p:cNvPr id="61487" name="Text Box 47">
            <a:extLst>
              <a:ext uri="{FF2B5EF4-FFF2-40B4-BE49-F238E27FC236}">
                <a16:creationId xmlns:a16="http://schemas.microsoft.com/office/drawing/2014/main" id="{67485AE4-BC7B-40C1-8D33-107AD4590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025" y="4203777"/>
            <a:ext cx="1333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例如</a:t>
            </a:r>
            <a:r>
              <a:rPr lang="en-US" altLang="zh-CN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 dirty="0"/>
          </a:p>
        </p:txBody>
      </p:sp>
      <p:sp>
        <p:nvSpPr>
          <p:cNvPr id="61488" name="Text Box 48">
            <a:extLst>
              <a:ext uri="{FF2B5EF4-FFF2-40B4-BE49-F238E27FC236}">
                <a16:creationId xmlns:a16="http://schemas.microsoft.com/office/drawing/2014/main" id="{EA254340-C57C-484B-94D8-E1BBC7A2F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575" y="4779150"/>
            <a:ext cx="228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ID(B) = 2</a:t>
            </a:r>
            <a:endParaRPr lang="en-US" altLang="zh-CN" sz="2400" dirty="0"/>
          </a:p>
        </p:txBody>
      </p:sp>
      <p:sp>
        <p:nvSpPr>
          <p:cNvPr id="61489" name="Text Box 49">
            <a:extLst>
              <a:ext uri="{FF2B5EF4-FFF2-40B4-BE49-F238E27FC236}">
                <a16:creationId xmlns:a16="http://schemas.microsoft.com/office/drawing/2014/main" id="{7CC33C84-C712-4DA2-A3EC-27AD0C59C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575" y="4235450"/>
            <a:ext cx="228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OD(B) = 1</a:t>
            </a:r>
            <a:endParaRPr lang="en-US" altLang="zh-CN" sz="2400" dirty="0"/>
          </a:p>
        </p:txBody>
      </p:sp>
      <p:sp>
        <p:nvSpPr>
          <p:cNvPr id="61490" name="Text Box 50">
            <a:extLst>
              <a:ext uri="{FF2B5EF4-FFF2-40B4-BE49-F238E27FC236}">
                <a16:creationId xmlns:a16="http://schemas.microsoft.com/office/drawing/2014/main" id="{8B2FDE97-86D3-4C7D-8ECE-DC7777072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575" y="5409220"/>
            <a:ext cx="228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66"/>
                </a:solidFill>
                <a:ea typeface="楷体_GB2312" pitchFamily="49" charset="-122"/>
              </a:rPr>
              <a:t>TD(B) = 3</a:t>
            </a:r>
            <a:endParaRPr lang="en-US" altLang="zh-CN" sz="2400" dirty="0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F3E7DA2E-8E32-43E6-9120-447CC4EE8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72379"/>
            <a:ext cx="6485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邻接点、度、入度、出度</a:t>
            </a:r>
          </a:p>
        </p:txBody>
      </p:sp>
      <p:graphicFrame>
        <p:nvGraphicFramePr>
          <p:cNvPr id="27" name="Object 4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2F21626-004E-4E12-BA92-D867396918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505354"/>
              </p:ext>
            </p:extLst>
          </p:nvPr>
        </p:nvGraphicFramePr>
        <p:xfrm>
          <a:off x="11341362" y="252952"/>
          <a:ext cx="4746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Clip" r:id="rId4" imgW="1728720" imgH="3252600" progId="MS_ClipArt_Gallery.2">
                  <p:embed/>
                </p:oleObj>
              </mc:Choice>
              <mc:Fallback>
                <p:oleObj name="Clip" r:id="rId4" imgW="1728720" imgH="3252600" progId="MS_ClipArt_Gallery.2">
                  <p:embed/>
                  <p:pic>
                    <p:nvPicPr>
                      <p:cNvPr id="86060" name="Object 44">
                        <a:hlinkClick r:id="rId3" action="ppaction://hlinksldjump" highlightClick="1"/>
                        <a:extLst>
                          <a:ext uri="{FF2B5EF4-FFF2-40B4-BE49-F238E27FC236}">
                            <a16:creationId xmlns:a16="http://schemas.microsoft.com/office/drawing/2014/main" id="{DF71FDEC-D56B-415F-9336-10EFF6349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41362" y="252952"/>
                        <a:ext cx="4746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4" grpId="0"/>
      <p:bldP spid="61486" grpId="0"/>
      <p:bldP spid="61487" grpId="0"/>
      <p:bldP spid="61488" grpId="0"/>
      <p:bldP spid="61489" grpId="0"/>
      <p:bldP spid="614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6530BE-F56E-4DDC-BCF0-9EC5B34FB62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0"/>
            <a:ext cx="97586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indent="0">
              <a:buFont typeface="Arial" charset="0"/>
              <a:buNone/>
              <a:defRPr/>
            </a:pPr>
            <a:r>
              <a:rPr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所有顶点的度数之和等于所有边数的（  ）倍。</a:t>
            </a:r>
            <a:endParaRPr lang="zh-CN" altLang="en-US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300A7-8C3C-4241-9CC0-A50C2E5B8BA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60930" y="2786063"/>
            <a:ext cx="124803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1/2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BB7323-D632-421C-BE9E-BA3132F474A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60930" y="3643313"/>
            <a:ext cx="124803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E34AE1-E448-403F-8FF7-544838149A1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960930" y="4500563"/>
            <a:ext cx="124803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0EDE35-FB37-430E-9DE1-75C82F1AB02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60930" y="5357813"/>
            <a:ext cx="124803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9A0EB58-6D6C-47D1-BCBB-1F4AA395848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093838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7024EF2-5F04-4FCE-ABA4-7FA7CA87CAD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093838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6D5478B-A037-43B6-8BAA-3A94B6D9939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093838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5157AE6-AE6D-4951-9F03-6C8369B1124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093838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290A159-5324-40B3-9333-1BD7DEDDF4D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Group 37">
            <a:extLst>
              <a:ext uri="{FF2B5EF4-FFF2-40B4-BE49-F238E27FC236}">
                <a16:creationId xmlns:a16="http://schemas.microsoft.com/office/drawing/2014/main" id="{43A94173-5EC0-4200-8290-F12544A00B04}"/>
              </a:ext>
            </a:extLst>
          </p:cNvPr>
          <p:cNvGrpSpPr>
            <a:grpSpLocks/>
          </p:cNvGrpSpPr>
          <p:nvPr/>
        </p:nvGrpSpPr>
        <p:grpSpPr bwMode="auto">
          <a:xfrm>
            <a:off x="5829145" y="2896348"/>
            <a:ext cx="3420380" cy="3040108"/>
            <a:chOff x="3026" y="2112"/>
            <a:chExt cx="2397" cy="1920"/>
          </a:xfrm>
        </p:grpSpPr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8FED99A-F3D5-4436-9FD1-26C70225B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" y="2928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3F785A81-5B86-47BD-BED7-C99C6C2B50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9" y="2352"/>
              <a:ext cx="480" cy="576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62B8B036-7110-4EDA-B160-F4EDE035A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8" y="2304"/>
              <a:ext cx="863" cy="1392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2F991C6C-5502-4FAD-8B70-302C065E7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4" y="3120"/>
              <a:ext cx="1487" cy="576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D5B2B7F5-45C5-40C9-89FC-765E4132F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2" y="2352"/>
              <a:ext cx="775" cy="1392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07EFB9AF-8D88-494C-9327-FBA178D1C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5" y="2304"/>
              <a:ext cx="384" cy="624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47A4E2FF-7894-443C-BA2E-FE1BE6C785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0" y="3120"/>
              <a:ext cx="1255" cy="624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3C7CB933-C2C3-481D-B565-93A8B4D9B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3" y="2481"/>
              <a:ext cx="1" cy="1215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30FE72-EC94-412B-9A31-2DB175643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112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C</a:t>
              </a:r>
              <a:endParaRPr lang="en-US" altLang="zh-CN" sz="2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E398E7E-9A03-48C9-B7FC-A542F86FC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880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D</a:t>
              </a:r>
              <a:endParaRPr lang="en-US" altLang="zh-CN" sz="2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AF7BBA-0450-4390-94F9-9F4DD91DD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F</a:t>
              </a:r>
              <a:endParaRPr lang="en-US" altLang="zh-CN" sz="2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84613DB-34BF-4DA4-8F84-B02D1C302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3648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E</a:t>
              </a:r>
              <a:endParaRPr lang="en-US" altLang="zh-CN" sz="2400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C62C3321-7168-4BCB-B468-A4A9FABCD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112"/>
              <a:ext cx="287" cy="336"/>
            </a:xfrm>
            <a:prstGeom prst="ellipse">
              <a:avLst/>
            </a:prstGeom>
            <a:solidFill>
              <a:srgbClr val="CCFFCC">
                <a:alpha val="50000"/>
              </a:srgb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B</a:t>
              </a:r>
              <a:endParaRPr lang="en-US" altLang="zh-CN" sz="240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A29D66-6713-4F8D-B974-CA77FC090F9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2A81103-369B-4A3C-91E8-2058FCDC117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9E11F730-D81B-406D-9134-2E7380B660A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F8F17423-4839-4049-BABD-63FB489A670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616DA3B-E587-4AF2-BEEF-6030B5BA9DF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57714FC-6806-4997-8CD1-7A66348DEC9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48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F3AC90-2444-4F09-97F9-42C3D8B1086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0"/>
            <a:ext cx="1027994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indent="0">
              <a:buFont typeface="Arial" charset="0"/>
              <a:buNone/>
              <a:defRPr/>
            </a:pPr>
            <a:r>
              <a:rPr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在一个有向图中，所有顶点入度之和等于所有顶点的出度之和的（）倍。</a:t>
            </a:r>
            <a:endParaRPr lang="zh-CN" altLang="en-US" dirty="0">
              <a:latin typeface="Microsoft YaHei UI Light" panose="020B0502040204020203" pitchFamily="34" charset="-122"/>
              <a:ea typeface="Microsoft YaHei UI Light" panose="020B0502040204020203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26E30-7008-49F5-BDD4-B0B2D722879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9671" y="2786063"/>
            <a:ext cx="127424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1/2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77418F-DD1E-4393-94C0-9819A1CD05B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9671" y="3643313"/>
            <a:ext cx="127424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733E03-468C-4349-9E3C-4D70082E88D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9671" y="4500563"/>
            <a:ext cx="127424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F4500F-1CF0-4ECC-8453-2B3CA84A201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9671" y="5357813"/>
            <a:ext cx="127424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D290557-C440-430E-ACBC-9E66A8FDBFA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2578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C1C9804-CC4C-403B-8FDD-E60A6855A2A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2578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9725D89-4B88-49F2-BDF3-C494FA16692F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2578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C561139-7D2A-400C-BF08-D80ABB9A031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2578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4601D07-AB8B-4A08-87FF-A93CEB0ACE4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Group 52">
            <a:extLst>
              <a:ext uri="{FF2B5EF4-FFF2-40B4-BE49-F238E27FC236}">
                <a16:creationId xmlns:a16="http://schemas.microsoft.com/office/drawing/2014/main" id="{5484B38D-3081-4D4F-9349-64B8A883C5EA}"/>
              </a:ext>
            </a:extLst>
          </p:cNvPr>
          <p:cNvGrpSpPr>
            <a:grpSpLocks/>
          </p:cNvGrpSpPr>
          <p:nvPr/>
        </p:nvGrpSpPr>
        <p:grpSpPr bwMode="auto">
          <a:xfrm>
            <a:off x="5401061" y="2573904"/>
            <a:ext cx="4028483" cy="3105345"/>
            <a:chOff x="336" y="624"/>
            <a:chExt cx="2208" cy="1488"/>
          </a:xfrm>
        </p:grpSpPr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196AEF4E-6E81-492E-A2BD-A46DD14FA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768"/>
              <a:ext cx="816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6">
              <a:extLst>
                <a:ext uri="{FF2B5EF4-FFF2-40B4-BE49-F238E27FC236}">
                  <a16:creationId xmlns:a16="http://schemas.microsoft.com/office/drawing/2014/main" id="{42C50B0C-016A-4D52-B6FA-698494C59F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488"/>
              <a:ext cx="28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7">
              <a:extLst>
                <a:ext uri="{FF2B5EF4-FFF2-40B4-BE49-F238E27FC236}">
                  <a16:creationId xmlns:a16="http://schemas.microsoft.com/office/drawing/2014/main" id="{55C7813A-758F-48E9-A077-293E82A80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576" cy="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8">
              <a:extLst>
                <a:ext uri="{FF2B5EF4-FFF2-40B4-BE49-F238E27FC236}">
                  <a16:creationId xmlns:a16="http://schemas.microsoft.com/office/drawing/2014/main" id="{D113E12C-96B6-412D-9ACD-23210CCFE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6" y="912"/>
              <a:ext cx="336" cy="864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9">
              <a:extLst>
                <a:ext uri="{FF2B5EF4-FFF2-40B4-BE49-F238E27FC236}">
                  <a16:creationId xmlns:a16="http://schemas.microsoft.com/office/drawing/2014/main" id="{0DDBE39C-1163-436E-8EBE-B514BFAF1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768"/>
              <a:ext cx="76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30">
              <a:extLst>
                <a:ext uri="{FF2B5EF4-FFF2-40B4-BE49-F238E27FC236}">
                  <a16:creationId xmlns:a16="http://schemas.microsoft.com/office/drawing/2014/main" id="{B12C25BC-F0BC-4EFD-8565-60357DDE8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4" y="1344"/>
              <a:ext cx="1104" cy="48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31">
              <a:extLst>
                <a:ext uri="{FF2B5EF4-FFF2-40B4-BE49-F238E27FC236}">
                  <a16:creationId xmlns:a16="http://schemas.microsoft.com/office/drawing/2014/main" id="{37DFBD8D-4025-4225-AAF0-2EA7F35163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1344"/>
              <a:ext cx="124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32">
              <a:extLst>
                <a:ext uri="{FF2B5EF4-FFF2-40B4-BE49-F238E27FC236}">
                  <a16:creationId xmlns:a16="http://schemas.microsoft.com/office/drawing/2014/main" id="{62EB2615-3873-4F4F-8599-34C2D3A7C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624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29" name="Oval 33">
              <a:extLst>
                <a:ext uri="{FF2B5EF4-FFF2-40B4-BE49-F238E27FC236}">
                  <a16:creationId xmlns:a16="http://schemas.microsoft.com/office/drawing/2014/main" id="{8FEA18DE-8FA0-4803-957E-1B3458A1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200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B</a:t>
              </a:r>
              <a:endParaRPr lang="en-US" altLang="zh-CN" sz="2400"/>
            </a:p>
          </p:txBody>
        </p:sp>
        <p:sp>
          <p:nvSpPr>
            <p:cNvPr id="30" name="Oval 34">
              <a:extLst>
                <a:ext uri="{FF2B5EF4-FFF2-40B4-BE49-F238E27FC236}">
                  <a16:creationId xmlns:a16="http://schemas.microsoft.com/office/drawing/2014/main" id="{5A710D1F-BB5E-4A6A-8B08-8585B8B17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200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E</a:t>
              </a:r>
              <a:endParaRPr lang="en-US" altLang="zh-CN" sz="2400"/>
            </a:p>
          </p:txBody>
        </p:sp>
        <p:sp>
          <p:nvSpPr>
            <p:cNvPr id="31" name="Oval 35">
              <a:extLst>
                <a:ext uri="{FF2B5EF4-FFF2-40B4-BE49-F238E27FC236}">
                  <a16:creationId xmlns:a16="http://schemas.microsoft.com/office/drawing/2014/main" id="{76AE985D-5165-45C5-AABF-57D913CB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776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C</a:t>
              </a:r>
              <a:endParaRPr lang="en-US" altLang="zh-CN" sz="2400"/>
            </a:p>
          </p:txBody>
        </p:sp>
        <p:sp>
          <p:nvSpPr>
            <p:cNvPr id="32" name="Oval 36">
              <a:extLst>
                <a:ext uri="{FF2B5EF4-FFF2-40B4-BE49-F238E27FC236}">
                  <a16:creationId xmlns:a16="http://schemas.microsoft.com/office/drawing/2014/main" id="{FF513409-9584-4326-94EC-9DD6F495B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000066"/>
                  </a:solidFill>
                </a:rPr>
                <a:t>F</a:t>
              </a:r>
              <a:endParaRPr lang="en-US" altLang="zh-CN" sz="24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8FAB56-B08E-446C-8CEB-FD0F430F290E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AAEAB497-1086-4FCA-A701-062385B6CAE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6500EC5D-0333-49AF-A59D-61BC0BACF13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EACF8F0B-9AD9-485D-B65A-DD54269E06F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9EDF9640-A1C9-49BF-94CD-303086B5D20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E471923-7777-488C-997E-C49A953336B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56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id="{EDE8863F-FB11-4182-ABF9-5693FDC9A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99" y="1192350"/>
            <a:ext cx="11873625" cy="143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66"/>
                </a:solidFill>
                <a:ea typeface="楷体_GB2312" pitchFamily="49" charset="-122"/>
              </a:rPr>
              <a:t>设图</a:t>
            </a:r>
            <a:r>
              <a:rPr lang="en-US" altLang="zh-CN" sz="2400" dirty="0">
                <a:solidFill>
                  <a:srgbClr val="000066"/>
                </a:solidFill>
                <a:ea typeface="楷体_GB2312" pitchFamily="49" charset="-122"/>
              </a:rPr>
              <a:t>G=(V,{VR})</a:t>
            </a:r>
            <a:r>
              <a:rPr lang="zh-CN" altLang="en-US" sz="2400" dirty="0">
                <a:solidFill>
                  <a:srgbClr val="000066"/>
                </a:solidFill>
                <a:ea typeface="楷体_GB2312" pitchFamily="49" charset="-122"/>
              </a:rPr>
              <a:t>中的一个顶点序列</a:t>
            </a:r>
            <a:r>
              <a:rPr lang="en-US" altLang="zh-CN" sz="2400" dirty="0">
                <a:solidFill>
                  <a:srgbClr val="000066"/>
                </a:solidFill>
              </a:rPr>
              <a:t>{ u=v</a:t>
            </a:r>
            <a:r>
              <a:rPr lang="en-US" altLang="zh-CN" sz="2400" baseline="-25000" dirty="0">
                <a:solidFill>
                  <a:srgbClr val="000066"/>
                </a:solidFill>
              </a:rPr>
              <a:t>i,0</a:t>
            </a:r>
            <a:r>
              <a:rPr lang="en-US" altLang="zh-CN" sz="2400" dirty="0">
                <a:solidFill>
                  <a:srgbClr val="000066"/>
                </a:solidFill>
              </a:rPr>
              <a:t>,v</a:t>
            </a:r>
            <a:r>
              <a:rPr lang="en-US" altLang="zh-CN" sz="2400" baseline="-25000" dirty="0">
                <a:solidFill>
                  <a:srgbClr val="000066"/>
                </a:solidFill>
              </a:rPr>
              <a:t>i,1</a:t>
            </a:r>
            <a:r>
              <a:rPr lang="en-US" altLang="zh-CN" sz="2400" dirty="0">
                <a:solidFill>
                  <a:srgbClr val="000066"/>
                </a:solidFill>
              </a:rPr>
              <a:t>, …, </a:t>
            </a:r>
            <a:r>
              <a:rPr lang="en-US" altLang="zh-CN" sz="2400" dirty="0" err="1">
                <a:solidFill>
                  <a:srgbClr val="000066"/>
                </a:solidFill>
              </a:rPr>
              <a:t>v</a:t>
            </a:r>
            <a:r>
              <a:rPr lang="en-US" altLang="zh-CN" sz="2400" baseline="-25000" dirty="0" err="1">
                <a:solidFill>
                  <a:srgbClr val="000066"/>
                </a:solidFill>
              </a:rPr>
              <a:t>i,m</a:t>
            </a:r>
            <a:r>
              <a:rPr lang="en-US" altLang="zh-CN" sz="2400" dirty="0">
                <a:solidFill>
                  <a:srgbClr val="000066"/>
                </a:solidFill>
              </a:rPr>
              <a:t>=w}</a:t>
            </a:r>
            <a:r>
              <a:rPr lang="zh-CN" altLang="en-US" sz="2400" dirty="0">
                <a:solidFill>
                  <a:srgbClr val="000066"/>
                </a:solidFill>
                <a:ea typeface="楷体_GB2312" pitchFamily="49" charset="-122"/>
              </a:rPr>
              <a:t>中</a:t>
            </a:r>
            <a:r>
              <a:rPr lang="zh-CN" altLang="en-US" sz="2400" dirty="0">
                <a:solidFill>
                  <a:srgbClr val="000066"/>
                </a:solidFill>
              </a:rPr>
              <a:t>，</a:t>
            </a:r>
            <a:r>
              <a:rPr lang="en-US" altLang="zh-CN" sz="2400" dirty="0">
                <a:solidFill>
                  <a:srgbClr val="000066"/>
                </a:solidFill>
              </a:rPr>
              <a:t>(v</a:t>
            </a:r>
            <a:r>
              <a:rPr lang="en-US" altLang="zh-CN" sz="2400" baseline="-25000" dirty="0">
                <a:solidFill>
                  <a:srgbClr val="000066"/>
                </a:solidFill>
              </a:rPr>
              <a:t>i,j-1</a:t>
            </a:r>
            <a:r>
              <a:rPr lang="en-US" altLang="zh-CN" sz="2400" dirty="0">
                <a:solidFill>
                  <a:srgbClr val="000066"/>
                </a:solidFill>
              </a:rPr>
              <a:t>,v</a:t>
            </a:r>
            <a:r>
              <a:rPr lang="en-US" altLang="zh-CN" sz="2400" baseline="-25000" dirty="0">
                <a:solidFill>
                  <a:srgbClr val="000066"/>
                </a:solidFill>
              </a:rPr>
              <a:t>i,j</a:t>
            </a:r>
            <a:r>
              <a:rPr lang="en-US" altLang="zh-CN" sz="2400" dirty="0">
                <a:solidFill>
                  <a:srgbClr val="000066"/>
                </a:solidFill>
              </a:rPr>
              <a:t>)</a:t>
            </a:r>
            <a:r>
              <a:rPr lang="en-US" altLang="zh-CN" sz="2400" dirty="0">
                <a:solidFill>
                  <a:srgbClr val="000066"/>
                </a:solidFill>
                <a:sym typeface="Symbol" panose="05050102010706020507" pitchFamily="18" charset="2"/>
              </a:rPr>
              <a:t>VR 1≤j≤m,</a:t>
            </a:r>
            <a:endParaRPr lang="en-US" altLang="zh-CN" sz="2400" dirty="0">
              <a:solidFill>
                <a:srgbClr val="000066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则称从顶点</a:t>
            </a:r>
            <a:r>
              <a:rPr lang="en-US" altLang="zh-CN" sz="2400" dirty="0">
                <a:solidFill>
                  <a:srgbClr val="000066"/>
                </a:solidFill>
                <a:ea typeface="楷体_GB2312" pitchFamily="49" charset="-122"/>
                <a:sym typeface="Symbol" panose="05050102010706020507" pitchFamily="18" charset="2"/>
              </a:rPr>
              <a:t>u 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到顶点</a:t>
            </a:r>
            <a:r>
              <a:rPr lang="en-US" altLang="zh-CN" sz="2400" dirty="0">
                <a:solidFill>
                  <a:srgbClr val="000066"/>
                </a:solidFill>
                <a:ea typeface="楷体_GB2312" pitchFamily="49" charset="-122"/>
                <a:sym typeface="Symbol" panose="05050102010706020507" pitchFamily="18" charset="2"/>
              </a:rPr>
              <a:t>w 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之间存在一条</a:t>
            </a: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路径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路径上边的数目称作</a:t>
            </a: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路径长度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</a:p>
        </p:txBody>
      </p:sp>
      <p:grpSp>
        <p:nvGrpSpPr>
          <p:cNvPr id="62484" name="Group 20">
            <a:extLst>
              <a:ext uri="{FF2B5EF4-FFF2-40B4-BE49-F238E27FC236}">
                <a16:creationId xmlns:a16="http://schemas.microsoft.com/office/drawing/2014/main" id="{8479A1A4-8FB8-41D3-B744-B4672F62A972}"/>
              </a:ext>
            </a:extLst>
          </p:cNvPr>
          <p:cNvGrpSpPr>
            <a:grpSpLocks/>
          </p:cNvGrpSpPr>
          <p:nvPr/>
        </p:nvGrpSpPr>
        <p:grpSpPr bwMode="auto">
          <a:xfrm>
            <a:off x="1238635" y="3486858"/>
            <a:ext cx="3060340" cy="2362200"/>
            <a:chOff x="576" y="2736"/>
            <a:chExt cx="2208" cy="1488"/>
          </a:xfrm>
        </p:grpSpPr>
        <p:sp>
          <p:nvSpPr>
            <p:cNvPr id="62468" name="Line 4">
              <a:extLst>
                <a:ext uri="{FF2B5EF4-FFF2-40B4-BE49-F238E27FC236}">
                  <a16:creationId xmlns:a16="http://schemas.microsoft.com/office/drawing/2014/main" id="{49B68AFB-A726-4A1F-811F-D608254A2E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" y="2880"/>
              <a:ext cx="816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69" name="Line 5">
              <a:extLst>
                <a:ext uri="{FF2B5EF4-FFF2-40B4-BE49-F238E27FC236}">
                  <a16:creationId xmlns:a16="http://schemas.microsoft.com/office/drawing/2014/main" id="{1C8E67D5-689D-4168-88D5-45A0AF4EC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600"/>
              <a:ext cx="28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0" name="Line 6">
              <a:extLst>
                <a:ext uri="{FF2B5EF4-FFF2-40B4-BE49-F238E27FC236}">
                  <a16:creationId xmlns:a16="http://schemas.microsoft.com/office/drawing/2014/main" id="{FD1502E3-1AF3-493E-9DEE-5F53EA1C4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4032"/>
              <a:ext cx="576" cy="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1" name="Line 7">
              <a:extLst>
                <a:ext uri="{FF2B5EF4-FFF2-40B4-BE49-F238E27FC236}">
                  <a16:creationId xmlns:a16="http://schemas.microsoft.com/office/drawing/2014/main" id="{35F9FEC0-9323-437B-948B-A4B11FB272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6" y="3024"/>
              <a:ext cx="336" cy="864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2" name="Line 8">
              <a:extLst>
                <a:ext uri="{FF2B5EF4-FFF2-40B4-BE49-F238E27FC236}">
                  <a16:creationId xmlns:a16="http://schemas.microsoft.com/office/drawing/2014/main" id="{32A0E8C0-F2F6-4A62-9649-C91C2765E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880"/>
              <a:ext cx="76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3" name="Line 9">
              <a:extLst>
                <a:ext uri="{FF2B5EF4-FFF2-40B4-BE49-F238E27FC236}">
                  <a16:creationId xmlns:a16="http://schemas.microsoft.com/office/drawing/2014/main" id="{A62C6B19-EB7C-41D2-8762-37CA892638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64" y="3456"/>
              <a:ext cx="1104" cy="48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4" name="Line 10">
              <a:extLst>
                <a:ext uri="{FF2B5EF4-FFF2-40B4-BE49-F238E27FC236}">
                  <a16:creationId xmlns:a16="http://schemas.microsoft.com/office/drawing/2014/main" id="{F1EF8CB8-C38C-4EF1-BB88-6231DEF07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3456"/>
              <a:ext cx="124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5" name="Oval 11">
              <a:extLst>
                <a:ext uri="{FF2B5EF4-FFF2-40B4-BE49-F238E27FC236}">
                  <a16:creationId xmlns:a16="http://schemas.microsoft.com/office/drawing/2014/main" id="{6BE9FED5-A7E9-43EC-B08A-93941EDC6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736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62476" name="Oval 12">
              <a:extLst>
                <a:ext uri="{FF2B5EF4-FFF2-40B4-BE49-F238E27FC236}">
                  <a16:creationId xmlns:a16="http://schemas.microsoft.com/office/drawing/2014/main" id="{0672AD32-0ACC-40C3-BC2A-AF50FFCCF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3312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B</a:t>
              </a:r>
              <a:endParaRPr lang="en-US" altLang="zh-CN" sz="2400"/>
            </a:p>
          </p:txBody>
        </p:sp>
        <p:sp>
          <p:nvSpPr>
            <p:cNvPr id="62477" name="Oval 13">
              <a:extLst>
                <a:ext uri="{FF2B5EF4-FFF2-40B4-BE49-F238E27FC236}">
                  <a16:creationId xmlns:a16="http://schemas.microsoft.com/office/drawing/2014/main" id="{988CDB98-A2ED-4FA0-B9DF-90A7C2AE1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312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E</a:t>
              </a:r>
              <a:endParaRPr lang="en-US" altLang="zh-CN" sz="2400"/>
            </a:p>
          </p:txBody>
        </p:sp>
        <p:sp>
          <p:nvSpPr>
            <p:cNvPr id="62478" name="Oval 14">
              <a:extLst>
                <a:ext uri="{FF2B5EF4-FFF2-40B4-BE49-F238E27FC236}">
                  <a16:creationId xmlns:a16="http://schemas.microsoft.com/office/drawing/2014/main" id="{41561420-D5E4-4367-9FB5-A7A229989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88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C</a:t>
              </a:r>
              <a:endParaRPr lang="en-US" altLang="zh-CN" sz="2400"/>
            </a:p>
          </p:txBody>
        </p:sp>
        <p:sp>
          <p:nvSpPr>
            <p:cNvPr id="62479" name="Oval 15">
              <a:extLst>
                <a:ext uri="{FF2B5EF4-FFF2-40B4-BE49-F238E27FC236}">
                  <a16:creationId xmlns:a16="http://schemas.microsoft.com/office/drawing/2014/main" id="{108CA910-01C6-45CB-8A2C-501C00A1D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888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F</a:t>
              </a:r>
              <a:endParaRPr lang="en-US" altLang="zh-CN" sz="2400"/>
            </a:p>
          </p:txBody>
        </p:sp>
      </p:grpSp>
      <p:sp>
        <p:nvSpPr>
          <p:cNvPr id="62480" name="Text Box 16">
            <a:extLst>
              <a:ext uri="{FF2B5EF4-FFF2-40B4-BE49-F238E27FC236}">
                <a16:creationId xmlns:a16="http://schemas.microsoft.com/office/drawing/2014/main" id="{3D1DD74C-8F04-425B-A476-38648C637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990" y="2873827"/>
            <a:ext cx="5093164" cy="49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如</a:t>
            </a:r>
            <a:r>
              <a:rPr lang="en-US" altLang="zh-CN" sz="24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en-US" altLang="zh-CN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en-US" altLang="zh-CN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长度为 </a:t>
            </a:r>
            <a:r>
              <a:rPr lang="en-US" altLang="zh-CN" sz="2400" dirty="0">
                <a:solidFill>
                  <a:srgbClr val="000066"/>
                </a:solidFill>
                <a:ea typeface="楷体_GB2312" pitchFamily="49" charset="-122"/>
              </a:rPr>
              <a:t>3 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的路径</a:t>
            </a:r>
            <a:r>
              <a:rPr lang="en-US" altLang="zh-CN" sz="2400" dirty="0">
                <a:solidFill>
                  <a:srgbClr val="000066"/>
                </a:solidFill>
                <a:ea typeface="楷体_GB2312" pitchFamily="49" charset="-122"/>
              </a:rPr>
              <a:t>{A,B,C,F}</a:t>
            </a:r>
            <a:endParaRPr lang="en-US" altLang="zh-CN" sz="2400" dirty="0"/>
          </a:p>
        </p:txBody>
      </p:sp>
      <p:sp>
        <p:nvSpPr>
          <p:cNvPr id="62481" name="Text Box 17">
            <a:extLst>
              <a:ext uri="{FF2B5EF4-FFF2-40B4-BE49-F238E27FC236}">
                <a16:creationId xmlns:a16="http://schemas.microsoft.com/office/drawing/2014/main" id="{D07A8F9B-459D-4C6A-91D4-FBD90AF03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080" y="4109071"/>
            <a:ext cx="6414118" cy="12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简单路径</a:t>
            </a:r>
            <a:r>
              <a:rPr lang="en-US" altLang="zh-CN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指序列中顶点不重复出现的路径。</a:t>
            </a:r>
            <a:endParaRPr lang="en-US" altLang="zh-CN" sz="2400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简单回路</a:t>
            </a:r>
            <a:r>
              <a:rPr lang="en-US" altLang="zh-CN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指序列中第一个顶点和最后一个顶点相同的路径。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72F8800-5792-4F33-963D-C66377614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84203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路径、路径长度、简单路径、简单回路</a:t>
            </a:r>
          </a:p>
        </p:txBody>
      </p:sp>
      <p:graphicFrame>
        <p:nvGraphicFramePr>
          <p:cNvPr id="20" name="Object 4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B27DF6E-7207-411A-B8BA-B6A1F37BF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505354"/>
              </p:ext>
            </p:extLst>
          </p:nvPr>
        </p:nvGraphicFramePr>
        <p:xfrm>
          <a:off x="11341362" y="252952"/>
          <a:ext cx="4746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Clip" r:id="rId4" imgW="1728720" imgH="3252600" progId="MS_ClipArt_Gallery.2">
                  <p:embed/>
                </p:oleObj>
              </mc:Choice>
              <mc:Fallback>
                <p:oleObj name="Clip" r:id="rId4" imgW="1728720" imgH="3252600" progId="MS_ClipArt_Gallery.2">
                  <p:embed/>
                  <p:pic>
                    <p:nvPicPr>
                      <p:cNvPr id="86060" name="Object 44">
                        <a:hlinkClick r:id="rId3" action="ppaction://hlinksldjump" highlightClick="1"/>
                        <a:extLst>
                          <a:ext uri="{FF2B5EF4-FFF2-40B4-BE49-F238E27FC236}">
                            <a16:creationId xmlns:a16="http://schemas.microsoft.com/office/drawing/2014/main" id="{DF71FDEC-D56B-415F-9336-10EFF6349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41362" y="252952"/>
                        <a:ext cx="4746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  <p:bldP spid="62480" grpId="0"/>
      <p:bldP spid="624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>
            <a:extLst>
              <a:ext uri="{FF2B5EF4-FFF2-40B4-BE49-F238E27FC236}">
                <a16:creationId xmlns:a16="http://schemas.microsoft.com/office/drawing/2014/main" id="{7B40F363-8B86-4097-A61E-649F21A8C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6" y="1320687"/>
            <a:ext cx="10919638" cy="56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若图</a:t>
            </a:r>
            <a:r>
              <a:rPr lang="en-US" altLang="zh-CN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lang="zh-CN" altLang="en-US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中任意两个顶点之间都有路径相通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则称此图为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连通图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;</a:t>
            </a:r>
          </a:p>
        </p:txBody>
      </p:sp>
      <p:sp>
        <p:nvSpPr>
          <p:cNvPr id="63491" name="Text Box 3">
            <a:extLst>
              <a:ext uri="{FF2B5EF4-FFF2-40B4-BE49-F238E27FC236}">
                <a16:creationId xmlns:a16="http://schemas.microsoft.com/office/drawing/2014/main" id="{B46FC888-98D4-4AA2-A50C-E46204BEA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49" y="3429000"/>
            <a:ext cx="5985665" cy="108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0099"/>
                </a:solidFill>
                <a:ea typeface="楷体_GB2312" pitchFamily="49" charset="-122"/>
              </a:rPr>
              <a:t>若无向图为非连通图，则图中各个极大连通子图称作此图的</a:t>
            </a:r>
            <a:r>
              <a:rPr lang="zh-CN" altLang="en-US" b="1" dirty="0">
                <a:solidFill>
                  <a:srgbClr val="800000"/>
                </a:solidFill>
                <a:ea typeface="楷体_GB2312" pitchFamily="49" charset="-122"/>
              </a:rPr>
              <a:t>连通分量</a:t>
            </a:r>
            <a:r>
              <a:rPr lang="zh-CN" altLang="en-US" dirty="0">
                <a:solidFill>
                  <a:srgbClr val="000099"/>
                </a:solidFill>
                <a:ea typeface="楷体_GB2312" pitchFamily="49" charset="-122"/>
              </a:rPr>
              <a:t>。</a:t>
            </a:r>
            <a:endParaRPr lang="zh-CN" altLang="en-US" dirty="0"/>
          </a:p>
        </p:txBody>
      </p:sp>
      <p:grpSp>
        <p:nvGrpSpPr>
          <p:cNvPr id="63521" name="Group 33">
            <a:extLst>
              <a:ext uri="{FF2B5EF4-FFF2-40B4-BE49-F238E27FC236}">
                <a16:creationId xmlns:a16="http://schemas.microsoft.com/office/drawing/2014/main" id="{DECF90FD-D8FE-4D63-919D-62BF53AE6867}"/>
              </a:ext>
            </a:extLst>
          </p:cNvPr>
          <p:cNvGrpSpPr>
            <a:grpSpLocks/>
          </p:cNvGrpSpPr>
          <p:nvPr/>
        </p:nvGrpSpPr>
        <p:grpSpPr bwMode="auto">
          <a:xfrm>
            <a:off x="894557" y="2573905"/>
            <a:ext cx="3805237" cy="3048000"/>
            <a:chOff x="195" y="1872"/>
            <a:chExt cx="2397" cy="1920"/>
          </a:xfrm>
        </p:grpSpPr>
        <p:sp>
          <p:nvSpPr>
            <p:cNvPr id="63507" name="Oval 19">
              <a:extLst>
                <a:ext uri="{FF2B5EF4-FFF2-40B4-BE49-F238E27FC236}">
                  <a16:creationId xmlns:a16="http://schemas.microsoft.com/office/drawing/2014/main" id="{D507013A-A980-4999-9129-F01733787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" y="1905"/>
              <a:ext cx="287" cy="351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B</a:t>
              </a:r>
              <a:endParaRPr lang="en-US" altLang="zh-CN" sz="2400"/>
            </a:p>
          </p:txBody>
        </p:sp>
        <p:sp>
          <p:nvSpPr>
            <p:cNvPr id="63508" name="Oval 20">
              <a:extLst>
                <a:ext uri="{FF2B5EF4-FFF2-40B4-BE49-F238E27FC236}">
                  <a16:creationId xmlns:a16="http://schemas.microsoft.com/office/drawing/2014/main" id="{FE734818-CBE7-4D7C-856B-84E4B7D2F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688"/>
              <a:ext cx="287" cy="33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63509" name="Line 21">
              <a:extLst>
                <a:ext uri="{FF2B5EF4-FFF2-40B4-BE49-F238E27FC236}">
                  <a16:creationId xmlns:a16="http://schemas.microsoft.com/office/drawing/2014/main" id="{0CF0B947-B71A-485A-8BCE-885F78DD66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" y="2112"/>
              <a:ext cx="480" cy="576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0" name="Line 22">
              <a:extLst>
                <a:ext uri="{FF2B5EF4-FFF2-40B4-BE49-F238E27FC236}">
                  <a16:creationId xmlns:a16="http://schemas.microsoft.com/office/drawing/2014/main" id="{60E6C458-B5D4-442F-A130-B490790FF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7" y="2064"/>
              <a:ext cx="863" cy="1392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1" name="Line 23">
              <a:extLst>
                <a:ext uri="{FF2B5EF4-FFF2-40B4-BE49-F238E27FC236}">
                  <a16:creationId xmlns:a16="http://schemas.microsoft.com/office/drawing/2014/main" id="{96C8B468-99BD-4464-A865-D5776802A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" y="2880"/>
              <a:ext cx="1487" cy="576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2" name="Line 24">
              <a:extLst>
                <a:ext uri="{FF2B5EF4-FFF2-40B4-BE49-F238E27FC236}">
                  <a16:creationId xmlns:a16="http://schemas.microsoft.com/office/drawing/2014/main" id="{226B51FE-A6B7-4EBD-B0D1-8190AEC894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1" y="2112"/>
              <a:ext cx="775" cy="1392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3" name="Line 25">
              <a:extLst>
                <a:ext uri="{FF2B5EF4-FFF2-40B4-BE49-F238E27FC236}">
                  <a16:creationId xmlns:a16="http://schemas.microsoft.com/office/drawing/2014/main" id="{9E8F1171-6944-40EB-B292-FA93BF0E4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064"/>
              <a:ext cx="384" cy="624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4" name="Line 26">
              <a:extLst>
                <a:ext uri="{FF2B5EF4-FFF2-40B4-BE49-F238E27FC236}">
                  <a16:creationId xmlns:a16="http://schemas.microsoft.com/office/drawing/2014/main" id="{E5BF6406-E024-4948-850B-D950475599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9" y="2880"/>
              <a:ext cx="1255" cy="624"/>
            </a:xfrm>
            <a:prstGeom prst="line">
              <a:avLst/>
            </a:pr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6" name="Oval 28">
              <a:extLst>
                <a:ext uri="{FF2B5EF4-FFF2-40B4-BE49-F238E27FC236}">
                  <a16:creationId xmlns:a16="http://schemas.microsoft.com/office/drawing/2014/main" id="{EAB4F449-5978-4CCD-A5BE-DE051ABB9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1872"/>
              <a:ext cx="287" cy="33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C</a:t>
              </a:r>
              <a:endParaRPr lang="en-US" altLang="zh-CN" sz="2400"/>
            </a:p>
          </p:txBody>
        </p:sp>
        <p:sp>
          <p:nvSpPr>
            <p:cNvPr id="63517" name="Oval 29">
              <a:extLst>
                <a:ext uri="{FF2B5EF4-FFF2-40B4-BE49-F238E27FC236}">
                  <a16:creationId xmlns:a16="http://schemas.microsoft.com/office/drawing/2014/main" id="{0BF23D9F-AB14-4291-B8D6-677B10EB1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2640"/>
              <a:ext cx="287" cy="33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D</a:t>
              </a:r>
              <a:endParaRPr lang="en-US" altLang="zh-CN" sz="2400" dirty="0"/>
            </a:p>
          </p:txBody>
        </p:sp>
        <p:sp>
          <p:nvSpPr>
            <p:cNvPr id="63518" name="Oval 30">
              <a:extLst>
                <a:ext uri="{FF2B5EF4-FFF2-40B4-BE49-F238E27FC236}">
                  <a16:creationId xmlns:a16="http://schemas.microsoft.com/office/drawing/2014/main" id="{98DB5C9C-216E-456A-8231-968398A55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3456"/>
              <a:ext cx="287" cy="33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F</a:t>
              </a:r>
              <a:endParaRPr lang="en-US" altLang="zh-CN" sz="2400"/>
            </a:p>
          </p:txBody>
        </p:sp>
        <p:sp>
          <p:nvSpPr>
            <p:cNvPr id="63519" name="Oval 31">
              <a:extLst>
                <a:ext uri="{FF2B5EF4-FFF2-40B4-BE49-F238E27FC236}">
                  <a16:creationId xmlns:a16="http://schemas.microsoft.com/office/drawing/2014/main" id="{83ED7A84-0236-4D8D-93A7-D9F387A13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" y="3408"/>
              <a:ext cx="287" cy="33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E</a:t>
              </a:r>
              <a:endParaRPr lang="en-US" altLang="zh-CN" sz="2400"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B0E79B81-ACF3-4A17-88DE-7D18562C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72379"/>
            <a:ext cx="40098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连通图、连通分量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634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70" name="Group 30">
            <a:extLst>
              <a:ext uri="{FF2B5EF4-FFF2-40B4-BE49-F238E27FC236}">
                <a16:creationId xmlns:a16="http://schemas.microsoft.com/office/drawing/2014/main" id="{33AD7D77-7AA4-4510-82B8-B4464EE8B9C6}"/>
              </a:ext>
            </a:extLst>
          </p:cNvPr>
          <p:cNvGrpSpPr>
            <a:grpSpLocks/>
          </p:cNvGrpSpPr>
          <p:nvPr/>
        </p:nvGrpSpPr>
        <p:grpSpPr bwMode="auto">
          <a:xfrm>
            <a:off x="2819583" y="2850840"/>
            <a:ext cx="2830125" cy="2362200"/>
            <a:chOff x="384" y="2400"/>
            <a:chExt cx="2208" cy="1488"/>
          </a:xfrm>
        </p:grpSpPr>
        <p:sp>
          <p:nvSpPr>
            <p:cNvPr id="87043" name="Line 3">
              <a:extLst>
                <a:ext uri="{FF2B5EF4-FFF2-40B4-BE49-F238E27FC236}">
                  <a16:creationId xmlns:a16="http://schemas.microsoft.com/office/drawing/2014/main" id="{6BF03B51-330D-4310-BCF8-2D1DA8C3E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" y="2544"/>
              <a:ext cx="816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44" name="Line 4">
              <a:extLst>
                <a:ext uri="{FF2B5EF4-FFF2-40B4-BE49-F238E27FC236}">
                  <a16:creationId xmlns:a16="http://schemas.microsoft.com/office/drawing/2014/main" id="{5CAC9FEE-0092-4352-ADD2-48317811F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264"/>
              <a:ext cx="28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89D78FDF-2155-4C2F-93DA-546A279951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696"/>
              <a:ext cx="576" cy="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E7570217-C18E-48B1-9F30-11C1519066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84" y="2688"/>
              <a:ext cx="336" cy="864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47" name="Line 7">
              <a:extLst>
                <a:ext uri="{FF2B5EF4-FFF2-40B4-BE49-F238E27FC236}">
                  <a16:creationId xmlns:a16="http://schemas.microsoft.com/office/drawing/2014/main" id="{6DF46373-FEE0-4CA1-8763-2009293C9F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2544"/>
              <a:ext cx="76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48" name="Line 8">
              <a:extLst>
                <a:ext uri="{FF2B5EF4-FFF2-40B4-BE49-F238E27FC236}">
                  <a16:creationId xmlns:a16="http://schemas.microsoft.com/office/drawing/2014/main" id="{343E658B-1FF3-4484-B13A-B0D668F1A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2" y="3120"/>
              <a:ext cx="1104" cy="48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49" name="Line 9">
              <a:extLst>
                <a:ext uri="{FF2B5EF4-FFF2-40B4-BE49-F238E27FC236}">
                  <a16:creationId xmlns:a16="http://schemas.microsoft.com/office/drawing/2014/main" id="{EE57F451-6C67-4759-8B25-1DFCF0AF62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3120"/>
              <a:ext cx="124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0" name="Oval 10">
              <a:extLst>
                <a:ext uri="{FF2B5EF4-FFF2-40B4-BE49-F238E27FC236}">
                  <a16:creationId xmlns:a16="http://schemas.microsoft.com/office/drawing/2014/main" id="{2D08E40A-65F0-4B4F-9396-2FD61DC88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400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87051" name="Oval 11">
              <a:extLst>
                <a:ext uri="{FF2B5EF4-FFF2-40B4-BE49-F238E27FC236}">
                  <a16:creationId xmlns:a16="http://schemas.microsoft.com/office/drawing/2014/main" id="{A50D5C2D-BA70-4B2F-B141-5E9CFB465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976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B</a:t>
              </a:r>
              <a:endParaRPr lang="en-US" altLang="zh-CN" sz="2400"/>
            </a:p>
          </p:txBody>
        </p:sp>
        <p:sp>
          <p:nvSpPr>
            <p:cNvPr id="87052" name="Oval 12">
              <a:extLst>
                <a:ext uri="{FF2B5EF4-FFF2-40B4-BE49-F238E27FC236}">
                  <a16:creationId xmlns:a16="http://schemas.microsoft.com/office/drawing/2014/main" id="{41B9473C-C8D8-4B98-8666-99CAAAA41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976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000066"/>
                  </a:solidFill>
                </a:rPr>
                <a:t>E</a:t>
              </a:r>
              <a:endParaRPr lang="en-US" altLang="zh-CN" sz="2400" dirty="0"/>
            </a:p>
          </p:txBody>
        </p:sp>
        <p:sp>
          <p:nvSpPr>
            <p:cNvPr id="87053" name="Oval 13">
              <a:extLst>
                <a:ext uri="{FF2B5EF4-FFF2-40B4-BE49-F238E27FC236}">
                  <a16:creationId xmlns:a16="http://schemas.microsoft.com/office/drawing/2014/main" id="{8733D253-9386-4F02-81F5-F3942B67A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52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C</a:t>
              </a:r>
              <a:endParaRPr lang="en-US" altLang="zh-CN" sz="2400"/>
            </a:p>
          </p:txBody>
        </p:sp>
        <p:sp>
          <p:nvSpPr>
            <p:cNvPr id="87054" name="Oval 14">
              <a:extLst>
                <a:ext uri="{FF2B5EF4-FFF2-40B4-BE49-F238E27FC236}">
                  <a16:creationId xmlns:a16="http://schemas.microsoft.com/office/drawing/2014/main" id="{53B25DCF-7B11-4F68-9084-612384545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552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F</a:t>
              </a:r>
              <a:endParaRPr lang="en-US" altLang="zh-CN" sz="2400"/>
            </a:p>
          </p:txBody>
        </p:sp>
      </p:grpSp>
      <p:grpSp>
        <p:nvGrpSpPr>
          <p:cNvPr id="87072" name="Group 32">
            <a:extLst>
              <a:ext uri="{FF2B5EF4-FFF2-40B4-BE49-F238E27FC236}">
                <a16:creationId xmlns:a16="http://schemas.microsoft.com/office/drawing/2014/main" id="{A07DA97C-45A3-43B3-A0CA-233B759D96BE}"/>
              </a:ext>
            </a:extLst>
          </p:cNvPr>
          <p:cNvGrpSpPr>
            <a:grpSpLocks/>
          </p:cNvGrpSpPr>
          <p:nvPr/>
        </p:nvGrpSpPr>
        <p:grpSpPr bwMode="auto">
          <a:xfrm>
            <a:off x="6234190" y="2888940"/>
            <a:ext cx="2830125" cy="2362200"/>
            <a:chOff x="3216" y="2400"/>
            <a:chExt cx="2208" cy="1488"/>
          </a:xfrm>
        </p:grpSpPr>
        <p:sp>
          <p:nvSpPr>
            <p:cNvPr id="87055" name="Line 15">
              <a:extLst>
                <a:ext uri="{FF2B5EF4-FFF2-40B4-BE49-F238E27FC236}">
                  <a16:creationId xmlns:a16="http://schemas.microsoft.com/office/drawing/2014/main" id="{462EF823-D2D9-4854-B59F-0B72FC135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2544"/>
              <a:ext cx="816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6" name="Line 16">
              <a:extLst>
                <a:ext uri="{FF2B5EF4-FFF2-40B4-BE49-F238E27FC236}">
                  <a16:creationId xmlns:a16="http://schemas.microsoft.com/office/drawing/2014/main" id="{26D59C02-C106-45FC-BF19-A283F6E2B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264"/>
              <a:ext cx="28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7" name="Line 17">
              <a:extLst>
                <a:ext uri="{FF2B5EF4-FFF2-40B4-BE49-F238E27FC236}">
                  <a16:creationId xmlns:a16="http://schemas.microsoft.com/office/drawing/2014/main" id="{DF426740-44F9-411C-BD8B-DE0A48760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3696"/>
              <a:ext cx="576" cy="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9" name="Line 19">
              <a:extLst>
                <a:ext uri="{FF2B5EF4-FFF2-40B4-BE49-F238E27FC236}">
                  <a16:creationId xmlns:a16="http://schemas.microsoft.com/office/drawing/2014/main" id="{94A445DB-0BB0-4CA5-9C55-3864A663D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544"/>
              <a:ext cx="76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0" name="Line 20">
              <a:extLst>
                <a:ext uri="{FF2B5EF4-FFF2-40B4-BE49-F238E27FC236}">
                  <a16:creationId xmlns:a16="http://schemas.microsoft.com/office/drawing/2014/main" id="{8ED77698-2DC7-4FE4-B884-F1FE5803F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4" y="3120"/>
              <a:ext cx="1104" cy="48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1" name="Line 21">
              <a:extLst>
                <a:ext uri="{FF2B5EF4-FFF2-40B4-BE49-F238E27FC236}">
                  <a16:creationId xmlns:a16="http://schemas.microsoft.com/office/drawing/2014/main" id="{DA9587CC-D881-4753-96A7-CC83407FDC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8" y="3120"/>
              <a:ext cx="1248" cy="432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2" name="Oval 22">
              <a:extLst>
                <a:ext uri="{FF2B5EF4-FFF2-40B4-BE49-F238E27FC236}">
                  <a16:creationId xmlns:a16="http://schemas.microsoft.com/office/drawing/2014/main" id="{21B13A82-F011-43E3-994B-5A05935A5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400"/>
              <a:ext cx="288" cy="336"/>
            </a:xfrm>
            <a:prstGeom prst="ellipse">
              <a:avLst/>
            </a:prstGeom>
            <a:solidFill>
              <a:srgbClr val="FF99CC">
                <a:alpha val="50000"/>
              </a:srgbClr>
            </a:solidFill>
            <a:ln w="254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800000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87063" name="Oval 23">
              <a:extLst>
                <a:ext uri="{FF2B5EF4-FFF2-40B4-BE49-F238E27FC236}">
                  <a16:creationId xmlns:a16="http://schemas.microsoft.com/office/drawing/2014/main" id="{8A4B9F68-AB92-4850-A62D-0FBDF9C0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976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B</a:t>
              </a:r>
              <a:endParaRPr lang="en-US" altLang="zh-CN" sz="2400"/>
            </a:p>
          </p:txBody>
        </p:sp>
        <p:sp>
          <p:nvSpPr>
            <p:cNvPr id="87064" name="Oval 24">
              <a:extLst>
                <a:ext uri="{FF2B5EF4-FFF2-40B4-BE49-F238E27FC236}">
                  <a16:creationId xmlns:a16="http://schemas.microsoft.com/office/drawing/2014/main" id="{F9156848-BA5F-4DEE-8033-D6CB52D95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976"/>
              <a:ext cx="288" cy="336"/>
            </a:xfrm>
            <a:prstGeom prst="ellipse">
              <a:avLst/>
            </a:prstGeom>
            <a:solidFill>
              <a:srgbClr val="FFFF99"/>
            </a:solidFill>
            <a:ln w="25400" cap="sq">
              <a:solidFill>
                <a:srgbClr val="9933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800000"/>
                  </a:solidFill>
                </a:rPr>
                <a:t>E</a:t>
              </a:r>
              <a:endParaRPr lang="en-US" altLang="zh-CN" sz="2400">
                <a:solidFill>
                  <a:srgbClr val="800000"/>
                </a:solidFill>
              </a:endParaRPr>
            </a:p>
          </p:txBody>
        </p:sp>
        <p:sp>
          <p:nvSpPr>
            <p:cNvPr id="87065" name="Oval 25">
              <a:extLst>
                <a:ext uri="{FF2B5EF4-FFF2-40B4-BE49-F238E27FC236}">
                  <a16:creationId xmlns:a16="http://schemas.microsoft.com/office/drawing/2014/main" id="{AB5026A4-39CB-40D3-A4D1-E447D0ED9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552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C</a:t>
              </a:r>
              <a:endParaRPr lang="en-US" altLang="zh-CN" sz="2400"/>
            </a:p>
          </p:txBody>
        </p:sp>
        <p:sp>
          <p:nvSpPr>
            <p:cNvPr id="87066" name="Oval 26">
              <a:extLst>
                <a:ext uri="{FF2B5EF4-FFF2-40B4-BE49-F238E27FC236}">
                  <a16:creationId xmlns:a16="http://schemas.microsoft.com/office/drawing/2014/main" id="{88E9F768-C7D1-4037-843B-7738F4D58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552"/>
              <a:ext cx="288" cy="336"/>
            </a:xfrm>
            <a:prstGeom prst="ellipse">
              <a:avLst/>
            </a:prstGeom>
            <a:solidFill>
              <a:srgbClr val="A7E2FF">
                <a:alpha val="50000"/>
              </a:srgbClr>
            </a:solidFill>
            <a:ln w="25400" cap="sq">
              <a:solidFill>
                <a:srgbClr val="00008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F</a:t>
              </a:r>
              <a:endParaRPr lang="en-US" altLang="zh-CN" sz="2400"/>
            </a:p>
          </p:txBody>
        </p:sp>
      </p:grpSp>
      <p:sp>
        <p:nvSpPr>
          <p:cNvPr id="87068" name="Rectangle 28">
            <a:extLst>
              <a:ext uri="{FF2B5EF4-FFF2-40B4-BE49-F238E27FC236}">
                <a16:creationId xmlns:a16="http://schemas.microsoft.com/office/drawing/2014/main" id="{2A861695-2F70-41BB-A3FA-B1941F749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63" y="1129192"/>
            <a:ext cx="9531383" cy="113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99"/>
                </a:solidFill>
                <a:ea typeface="楷体_GB2312" pitchFamily="49" charset="-122"/>
              </a:rPr>
              <a:t>对有向图，</a:t>
            </a:r>
            <a:r>
              <a:rPr lang="zh-CN" altLang="en-US" sz="2400" dirty="0">
                <a:solidFill>
                  <a:srgbClr val="000099"/>
                </a:solidFill>
                <a:ea typeface="楷体_GB2312" pitchFamily="49" charset="-122"/>
              </a:rPr>
              <a:t>若任意两个顶点之间都存在一条有向路径，则称此有向图为</a:t>
            </a:r>
            <a:r>
              <a:rPr lang="zh-CN" altLang="en-US" sz="2400" b="1" dirty="0">
                <a:solidFill>
                  <a:srgbClr val="800000"/>
                </a:solidFill>
                <a:ea typeface="楷体_GB2312" pitchFamily="49" charset="-122"/>
              </a:rPr>
              <a:t>强连通图</a:t>
            </a:r>
            <a:r>
              <a:rPr lang="zh-CN" altLang="en-US" sz="2400" dirty="0">
                <a:ea typeface="楷体_GB2312" pitchFamily="49" charset="-122"/>
              </a:rPr>
              <a:t>。</a:t>
            </a:r>
            <a:r>
              <a:rPr lang="zh-CN" altLang="en-US" sz="2400" dirty="0">
                <a:solidFill>
                  <a:srgbClr val="000099"/>
                </a:solidFill>
                <a:ea typeface="楷体_GB2312" pitchFamily="49" charset="-122"/>
              </a:rPr>
              <a:t>否则，其各个强连通子图称作它的</a:t>
            </a:r>
            <a:r>
              <a:rPr lang="zh-CN" altLang="en-US" sz="2400" b="1" dirty="0">
                <a:solidFill>
                  <a:srgbClr val="800000"/>
                </a:solidFill>
                <a:ea typeface="楷体_GB2312" pitchFamily="49" charset="-122"/>
              </a:rPr>
              <a:t>强连通分量</a:t>
            </a:r>
            <a:r>
              <a:rPr lang="zh-CN" altLang="en-US" sz="2400" dirty="0">
                <a:ea typeface="楷体_GB2312" pitchFamily="49" charset="-122"/>
              </a:rPr>
              <a:t>。</a:t>
            </a:r>
            <a:endParaRPr lang="zh-CN" altLang="en-US" sz="2400" dirty="0">
              <a:solidFill>
                <a:srgbClr val="000099"/>
              </a:solidFill>
              <a:ea typeface="楷体_GB2312" pitchFamily="49" charset="-122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F833BBE4-6DDB-41B6-88C4-2060E82BC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72379"/>
            <a:ext cx="49999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强连通图、强连通分量</a:t>
            </a:r>
          </a:p>
        </p:txBody>
      </p:sp>
      <p:graphicFrame>
        <p:nvGraphicFramePr>
          <p:cNvPr id="31" name="Object 4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BC2178B-9FA6-45E9-9F91-7D4A1E5B25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505354"/>
              </p:ext>
            </p:extLst>
          </p:nvPr>
        </p:nvGraphicFramePr>
        <p:xfrm>
          <a:off x="11341362" y="252952"/>
          <a:ext cx="4746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Clip" r:id="rId4" imgW="1728720" imgH="3252600" progId="MS_ClipArt_Gallery.2">
                  <p:embed/>
                </p:oleObj>
              </mc:Choice>
              <mc:Fallback>
                <p:oleObj name="Clip" r:id="rId4" imgW="1728720" imgH="3252600" progId="MS_ClipArt_Gallery.2">
                  <p:embed/>
                  <p:pic>
                    <p:nvPicPr>
                      <p:cNvPr id="86060" name="Object 44">
                        <a:hlinkClick r:id="rId3" action="ppaction://hlinksldjump" highlightClick="1"/>
                        <a:extLst>
                          <a:ext uri="{FF2B5EF4-FFF2-40B4-BE49-F238E27FC236}">
                            <a16:creationId xmlns:a16="http://schemas.microsoft.com/office/drawing/2014/main" id="{DF71FDEC-D56B-415F-9336-10EFF6349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41362" y="252952"/>
                        <a:ext cx="4746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4" y="158750"/>
            <a:ext cx="2569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图的世界</a:t>
            </a:r>
            <a:endParaRPr lang="en-US" altLang="zh-CN" sz="4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pic>
        <p:nvPicPr>
          <p:cNvPr id="5" name="图片 11">
            <a:extLst>
              <a:ext uri="{FF2B5EF4-FFF2-40B4-BE49-F238E27FC236}">
                <a16:creationId xmlns:a16="http://schemas.microsoft.com/office/drawing/2014/main" id="{A76FDF48-08D5-40E9-A7D9-E4F8669ABDC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118800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829FE59C-1DC2-49FE-A752-7FB89D1D6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2" t="15573" r="1512" b="12710"/>
          <a:stretch/>
        </p:blipFill>
        <p:spPr bwMode="auto">
          <a:xfrm>
            <a:off x="6243952" y="1292308"/>
            <a:ext cx="5308259" cy="455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19223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>
            <a:extLst>
              <a:ext uri="{FF2B5EF4-FFF2-40B4-BE49-F238E27FC236}">
                <a16:creationId xmlns:a16="http://schemas.microsoft.com/office/drawing/2014/main" id="{2E97CA1E-4678-4D8E-A983-72F2D7A12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9" y="1018554"/>
            <a:ext cx="9909175" cy="94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假设一个连通图有 </a:t>
            </a:r>
            <a:r>
              <a:rPr lang="en-US" altLang="zh-CN" sz="2400" dirty="0">
                <a:solidFill>
                  <a:srgbClr val="000099"/>
                </a:solidFill>
                <a:ea typeface="楷体_GB2312" pitchFamily="49" charset="-122"/>
              </a:rPr>
              <a:t>n </a:t>
            </a: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个顶点和 </a:t>
            </a:r>
            <a:r>
              <a:rPr lang="en-US" altLang="zh-CN" sz="2400" dirty="0">
                <a:solidFill>
                  <a:srgbClr val="000099"/>
                </a:solidFill>
                <a:ea typeface="楷体_GB2312" pitchFamily="49" charset="-122"/>
              </a:rPr>
              <a:t>e </a:t>
            </a: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条边，其中 </a:t>
            </a:r>
            <a:r>
              <a:rPr lang="en-US" altLang="zh-CN" sz="2400" dirty="0">
                <a:solidFill>
                  <a:srgbClr val="000099"/>
                </a:solidFill>
                <a:ea typeface="楷体_GB2312" pitchFamily="49" charset="-122"/>
              </a:rPr>
              <a:t>n-1 </a:t>
            </a: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条边和 </a:t>
            </a:r>
            <a:r>
              <a:rPr lang="en-US" altLang="zh-CN" sz="2400" dirty="0">
                <a:solidFill>
                  <a:srgbClr val="000099"/>
                </a:solidFill>
                <a:ea typeface="楷体_GB2312" pitchFamily="49" charset="-122"/>
              </a:rPr>
              <a:t>n </a:t>
            </a: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个顶点构成一个极小连通子图，称该极小连通子图为此连通图的</a:t>
            </a: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生成树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/>
          </a:p>
        </p:txBody>
      </p:sp>
      <p:sp>
        <p:nvSpPr>
          <p:cNvPr id="64515" name="Text Box 3">
            <a:extLst>
              <a:ext uri="{FF2B5EF4-FFF2-40B4-BE49-F238E27FC236}">
                <a16:creationId xmlns:a16="http://schemas.microsoft.com/office/drawing/2014/main" id="{D5F87450-4545-4DEA-82D6-984932971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186" y="3109596"/>
            <a:ext cx="4680520" cy="138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0099"/>
                </a:solidFill>
                <a:ea typeface="楷体_GB2312" pitchFamily="49" charset="-122"/>
              </a:rPr>
              <a:t>对非连通图，则称由各个连通分量的生成树的集合为此非连通图的</a:t>
            </a:r>
            <a:r>
              <a:rPr lang="zh-CN" altLang="en-US" sz="2400" b="1" dirty="0">
                <a:solidFill>
                  <a:srgbClr val="800000"/>
                </a:solidFill>
                <a:ea typeface="楷体_GB2312" pitchFamily="49" charset="-122"/>
              </a:rPr>
              <a:t>生成森林</a:t>
            </a:r>
            <a:r>
              <a:rPr lang="zh-CN" altLang="en-US" sz="2400" dirty="0">
                <a:ea typeface="楷体_GB2312" pitchFamily="49" charset="-122"/>
              </a:rPr>
              <a:t>。</a:t>
            </a:r>
            <a:endParaRPr lang="zh-CN" altLang="en-US" sz="2400" dirty="0"/>
          </a:p>
        </p:txBody>
      </p:sp>
      <p:sp>
        <p:nvSpPr>
          <p:cNvPr id="64525" name="Line 13">
            <a:extLst>
              <a:ext uri="{FF2B5EF4-FFF2-40B4-BE49-F238E27FC236}">
                <a16:creationId xmlns:a16="http://schemas.microsoft.com/office/drawing/2014/main" id="{5565E755-6D36-4D7B-AB73-B418B2668E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3941" y="2880997"/>
            <a:ext cx="1587" cy="1928812"/>
          </a:xfrm>
          <a:prstGeom prst="line">
            <a:avLst/>
          </a:prstGeom>
          <a:noFill/>
          <a:ln w="5715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DAF308B3-1830-497F-8CAF-0FD82567845B}"/>
              </a:ext>
            </a:extLst>
          </p:cNvPr>
          <p:cNvGrpSpPr>
            <a:grpSpLocks/>
          </p:cNvGrpSpPr>
          <p:nvPr/>
        </p:nvGrpSpPr>
        <p:grpSpPr bwMode="auto">
          <a:xfrm>
            <a:off x="1598675" y="2271396"/>
            <a:ext cx="3805238" cy="3048000"/>
            <a:chOff x="384" y="2064"/>
            <a:chExt cx="2397" cy="1920"/>
          </a:xfrm>
        </p:grpSpPr>
        <p:sp>
          <p:nvSpPr>
            <p:cNvPr id="64517" name="Oval 5">
              <a:extLst>
                <a:ext uri="{FF2B5EF4-FFF2-40B4-BE49-F238E27FC236}">
                  <a16:creationId xmlns:a16="http://schemas.microsoft.com/office/drawing/2014/main" id="{44587856-C652-4635-8FE3-520D44DB4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097"/>
              <a:ext cx="287" cy="351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B</a:t>
              </a:r>
              <a:endParaRPr lang="en-US" altLang="zh-CN" sz="2400"/>
            </a:p>
          </p:txBody>
        </p:sp>
        <p:sp>
          <p:nvSpPr>
            <p:cNvPr id="64518" name="Oval 6">
              <a:extLst>
                <a:ext uri="{FF2B5EF4-FFF2-40B4-BE49-F238E27FC236}">
                  <a16:creationId xmlns:a16="http://schemas.microsoft.com/office/drawing/2014/main" id="{341AA9DD-B627-457F-BC30-0FAF1D726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880"/>
              <a:ext cx="287" cy="336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64519" name="Line 7">
              <a:extLst>
                <a:ext uri="{FF2B5EF4-FFF2-40B4-BE49-F238E27FC236}">
                  <a16:creationId xmlns:a16="http://schemas.microsoft.com/office/drawing/2014/main" id="{2058F23D-9ECC-4534-A10E-6F169A57E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7" y="2304"/>
              <a:ext cx="480" cy="576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20" name="Line 8">
              <a:extLst>
                <a:ext uri="{FF2B5EF4-FFF2-40B4-BE49-F238E27FC236}">
                  <a16:creationId xmlns:a16="http://schemas.microsoft.com/office/drawing/2014/main" id="{794F91AC-22BC-4453-B09F-FFCBDA0D5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256"/>
              <a:ext cx="863" cy="1392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21" name="Line 9">
              <a:extLst>
                <a:ext uri="{FF2B5EF4-FFF2-40B4-BE49-F238E27FC236}">
                  <a16:creationId xmlns:a16="http://schemas.microsoft.com/office/drawing/2014/main" id="{7356060E-CB6C-41D2-931A-ACC063E810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072"/>
              <a:ext cx="1487" cy="576"/>
            </a:xfrm>
            <a:prstGeom prst="line">
              <a:avLst/>
            </a:prstGeom>
            <a:noFill/>
            <a:ln w="19050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22" name="Line 10">
              <a:extLst>
                <a:ext uri="{FF2B5EF4-FFF2-40B4-BE49-F238E27FC236}">
                  <a16:creationId xmlns:a16="http://schemas.microsoft.com/office/drawing/2014/main" id="{4DCE1F0C-D6A0-4309-B8B8-D93DA9AAD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0" y="2304"/>
              <a:ext cx="775" cy="1392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23" name="Line 11">
              <a:extLst>
                <a:ext uri="{FF2B5EF4-FFF2-40B4-BE49-F238E27FC236}">
                  <a16:creationId xmlns:a16="http://schemas.microsoft.com/office/drawing/2014/main" id="{B6570BCD-A195-4F9E-823B-F509BEAA7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" y="2256"/>
              <a:ext cx="384" cy="624"/>
            </a:xfrm>
            <a:prstGeom prst="line">
              <a:avLst/>
            </a:prstGeom>
            <a:noFill/>
            <a:ln w="19050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24" name="Line 12">
              <a:extLst>
                <a:ext uri="{FF2B5EF4-FFF2-40B4-BE49-F238E27FC236}">
                  <a16:creationId xmlns:a16="http://schemas.microsoft.com/office/drawing/2014/main" id="{06366A3C-2572-47DF-B7E9-2026A6B48F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88" y="3072"/>
              <a:ext cx="1255" cy="624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26" name="Oval 14">
              <a:extLst>
                <a:ext uri="{FF2B5EF4-FFF2-40B4-BE49-F238E27FC236}">
                  <a16:creationId xmlns:a16="http://schemas.microsoft.com/office/drawing/2014/main" id="{410397F8-87A5-4E84-B607-FFC76C110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4" y="2064"/>
              <a:ext cx="287" cy="336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C</a:t>
              </a:r>
              <a:endParaRPr lang="en-US" altLang="zh-CN" sz="2400"/>
            </a:p>
          </p:txBody>
        </p:sp>
        <p:sp>
          <p:nvSpPr>
            <p:cNvPr id="64527" name="Oval 15">
              <a:extLst>
                <a:ext uri="{FF2B5EF4-FFF2-40B4-BE49-F238E27FC236}">
                  <a16:creationId xmlns:a16="http://schemas.microsoft.com/office/drawing/2014/main" id="{27B58655-FBCB-48BE-ADC8-510CD16F1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2832"/>
              <a:ext cx="287" cy="336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D</a:t>
              </a:r>
              <a:endParaRPr lang="en-US" altLang="zh-CN" sz="2400"/>
            </a:p>
          </p:txBody>
        </p:sp>
        <p:sp>
          <p:nvSpPr>
            <p:cNvPr id="64528" name="Oval 16">
              <a:extLst>
                <a:ext uri="{FF2B5EF4-FFF2-40B4-BE49-F238E27FC236}">
                  <a16:creationId xmlns:a16="http://schemas.microsoft.com/office/drawing/2014/main" id="{71AA578B-C614-4FBD-9B9F-904FC766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3648"/>
              <a:ext cx="287" cy="336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F</a:t>
              </a:r>
              <a:endParaRPr lang="en-US" altLang="zh-CN" sz="2400"/>
            </a:p>
          </p:txBody>
        </p:sp>
        <p:sp>
          <p:nvSpPr>
            <p:cNvPr id="64529" name="Oval 17">
              <a:extLst>
                <a:ext uri="{FF2B5EF4-FFF2-40B4-BE49-F238E27FC236}">
                  <a16:creationId xmlns:a16="http://schemas.microsoft.com/office/drawing/2014/main" id="{4E14A06F-DFA6-4408-AB6D-735958E4E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3600"/>
              <a:ext cx="287" cy="336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66"/>
                  </a:solidFill>
                </a:rPr>
                <a:t>E</a:t>
              </a:r>
              <a:endParaRPr lang="en-US" altLang="zh-CN" sz="2400"/>
            </a:p>
          </p:txBody>
        </p:sp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092DA611-6A75-4E16-BA37-E6B760D28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72379"/>
            <a:ext cx="49999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生成树、生成森林</a:t>
            </a:r>
          </a:p>
        </p:txBody>
      </p:sp>
      <p:graphicFrame>
        <p:nvGraphicFramePr>
          <p:cNvPr id="21" name="Object 4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FF8A8D7-BA2B-475F-B954-1CD16A3A9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505354"/>
              </p:ext>
            </p:extLst>
          </p:nvPr>
        </p:nvGraphicFramePr>
        <p:xfrm>
          <a:off x="11341362" y="252952"/>
          <a:ext cx="4746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Clip" r:id="rId4" imgW="1728720" imgH="3252600" progId="MS_ClipArt_Gallery.2">
                  <p:embed/>
                </p:oleObj>
              </mc:Choice>
              <mc:Fallback>
                <p:oleObj name="Clip" r:id="rId4" imgW="1728720" imgH="3252600" progId="MS_ClipArt_Gallery.2">
                  <p:embed/>
                  <p:pic>
                    <p:nvPicPr>
                      <p:cNvPr id="86060" name="Object 44">
                        <a:hlinkClick r:id="rId3" action="ppaction://hlinksldjump" highlightClick="1"/>
                        <a:extLst>
                          <a:ext uri="{FF2B5EF4-FFF2-40B4-BE49-F238E27FC236}">
                            <a16:creationId xmlns:a16="http://schemas.microsoft.com/office/drawing/2014/main" id="{DF71FDEC-D56B-415F-9336-10EFF6349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41362" y="252952"/>
                        <a:ext cx="4746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/>
      <p:bldP spid="645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F2AED2-213C-4148-9BAD-8ED6EBE77F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1"/>
            <a:ext cx="9758680" cy="215404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下面四种图分别是哪种图？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有向有权图    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有向无权图    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无向有权图   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无向无权图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 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    C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9BD676-76BC-4F5A-8347-FB89771871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pic>
        <p:nvPicPr>
          <p:cNvPr id="12" name="Picture 4" descr="查看源图像">
            <a:extLst>
              <a:ext uri="{FF2B5EF4-FFF2-40B4-BE49-F238E27FC236}">
                <a16:creationId xmlns:a16="http://schemas.microsoft.com/office/drawing/2014/main" id="{D62C23D7-7547-450B-8323-FF0685CCA257}"/>
              </a:ext>
            </a:extLst>
          </p:cNvPr>
          <p:cNvPicPr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2"/>
          <a:stretch/>
        </p:blipFill>
        <p:spPr bwMode="auto">
          <a:xfrm>
            <a:off x="542055" y="2970601"/>
            <a:ext cx="2649600" cy="24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查看源图像">
            <a:extLst>
              <a:ext uri="{FF2B5EF4-FFF2-40B4-BE49-F238E27FC236}">
                <a16:creationId xmlns:a16="http://schemas.microsoft.com/office/drawing/2014/main" id="{03A8789D-2DB9-4D92-8101-F4E223B0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44" y="2970448"/>
            <a:ext cx="2650446" cy="24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查看源图像">
            <a:extLst>
              <a:ext uri="{FF2B5EF4-FFF2-40B4-BE49-F238E27FC236}">
                <a16:creationId xmlns:a16="http://schemas.microsoft.com/office/drawing/2014/main" id="{C0EC8D14-38B2-489A-9310-5F0871DF02C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4" r="66176" b="16405"/>
          <a:stretch/>
        </p:blipFill>
        <p:spPr bwMode="auto">
          <a:xfrm>
            <a:off x="6448679" y="2970601"/>
            <a:ext cx="2649600" cy="24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查看源图像">
            <a:extLst>
              <a:ext uri="{FF2B5EF4-FFF2-40B4-BE49-F238E27FC236}">
                <a16:creationId xmlns:a16="http://schemas.microsoft.com/office/drawing/2014/main" id="{E58F16B8-5BE9-4B2E-A92C-D330532A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6" r="60965" b="19269"/>
          <a:stretch/>
        </p:blipFill>
        <p:spPr bwMode="auto">
          <a:xfrm>
            <a:off x="9401569" y="2933945"/>
            <a:ext cx="2796781" cy="249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C7437DE-E26F-49BE-8CD5-8DADB9950857}"/>
              </a:ext>
            </a:extLst>
          </p:cNvPr>
          <p:cNvSpPr/>
          <p:nvPr/>
        </p:nvSpPr>
        <p:spPr>
          <a:xfrm>
            <a:off x="1647885" y="5350975"/>
            <a:ext cx="437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EE3362-F04E-4BF9-880B-450D360BDF7B}"/>
              </a:ext>
            </a:extLst>
          </p:cNvPr>
          <p:cNvSpPr/>
          <p:nvPr/>
        </p:nvSpPr>
        <p:spPr>
          <a:xfrm>
            <a:off x="4626627" y="5343256"/>
            <a:ext cx="410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D9CDA3-7F20-4E7C-936F-C6FD9AE9B330}"/>
              </a:ext>
            </a:extLst>
          </p:cNvPr>
          <p:cNvSpPr/>
          <p:nvPr/>
        </p:nvSpPr>
        <p:spPr>
          <a:xfrm>
            <a:off x="7578119" y="5284030"/>
            <a:ext cx="437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BF2A49B-9E4D-48F5-B76C-4849B5E5366A}"/>
              </a:ext>
            </a:extLst>
          </p:cNvPr>
          <p:cNvSpPr/>
          <p:nvPr/>
        </p:nvSpPr>
        <p:spPr>
          <a:xfrm>
            <a:off x="10556861" y="5274198"/>
            <a:ext cx="458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D51CBD6-7C7D-493A-8E54-26D91C7AF9B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66E9C164-6BB2-4CDC-91B3-6726BCDDDE1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BB8756ED-F5AF-48AE-9300-FF785A86F45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1643BF12-BD37-46E7-89DA-CE7D8305100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093C7BD6-8FC8-4E28-BEFE-A32EF70F30D9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4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17D0E7D-03CF-475F-9661-7E4E00D41A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57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3">
            <a:extLst>
              <a:ext uri="{FF2B5EF4-FFF2-40B4-BE49-F238E27FC236}">
                <a16:creationId xmlns:a16="http://schemas.microsoft.com/office/drawing/2014/main" id="{5CF8CCF6-DE49-4788-9787-81B7F2B36DD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66979" y="726123"/>
            <a:ext cx="8712716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请每位同学在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分钟内写出图结构的一个生活案例。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A38DCED-D68E-4255-93A2-57212E77E7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13726" y="5514976"/>
            <a:ext cx="1154113" cy="307975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zh-CN" altLang="en-US" sz="1199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E4C563-CE2A-419B-8C4A-31A0ED4EF3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30350" y="5151439"/>
            <a:ext cx="9137650" cy="363537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>
              <a:defRPr/>
            </a:pPr>
            <a:r>
              <a:rPr lang="zh-CN" altLang="en-US" sz="1199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199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199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29701" name="Picture 2" descr="查看源图像">
            <a:extLst>
              <a:ext uri="{FF2B5EF4-FFF2-40B4-BE49-F238E27FC236}">
                <a16:creationId xmlns:a16="http://schemas.microsoft.com/office/drawing/2014/main" id="{50E8B01A-574C-4580-9C19-3F9409C6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6" y="2566989"/>
            <a:ext cx="23526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2" name="组合 9">
            <a:extLst>
              <a:ext uri="{FF2B5EF4-FFF2-40B4-BE49-F238E27FC236}">
                <a16:creationId xmlns:a16="http://schemas.microsoft.com/office/drawing/2014/main" id="{9F3FBC56-9F06-4BC5-8361-8C0614F5A561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0" y="0"/>
            <a:ext cx="9136063" cy="490220"/>
            <a:chOff x="-2044627" y="-1148510"/>
            <a:chExt cx="12198350" cy="652855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50DEC6E-A52B-4DFB-A7B1-39791D45822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2044627" y="-1148510"/>
              <a:ext cx="12198350" cy="63425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97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70946340-D31F-415A-935F-D06CDC7228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2044627" y="-1148510"/>
              <a:ext cx="190765" cy="63425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97"/>
            </a:p>
          </p:txBody>
        </p:sp>
        <p:sp>
          <p:nvSpPr>
            <p:cNvPr id="24586" name="TypeText">
              <a:extLst>
                <a:ext uri="{FF2B5EF4-FFF2-40B4-BE49-F238E27FC236}">
                  <a16:creationId xmlns:a16="http://schemas.microsoft.com/office/drawing/2014/main" id="{DAE69E8C-FAFF-4DFD-964B-FF316548797B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1705490" y="-1148510"/>
              <a:ext cx="1905529" cy="63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947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24587" name="TipText">
              <a:extLst>
                <a:ext uri="{FF2B5EF4-FFF2-40B4-BE49-F238E27FC236}">
                  <a16:creationId xmlns:a16="http://schemas.microsoft.com/office/drawing/2014/main" id="{D883AA07-C5F3-4A36-B1A3-010250E5DB79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-371832" y="-1003055"/>
              <a:ext cx="2287057" cy="50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1498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1498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9703" name="图片 2">
            <a:extLst>
              <a:ext uri="{FF2B5EF4-FFF2-40B4-BE49-F238E27FC236}">
                <a16:creationId xmlns:a16="http://schemas.microsoft.com/office/drawing/2014/main" id="{1BE22980-ECB5-47A0-9927-4157A0D08FE7}"/>
              </a:ext>
            </a:extLst>
          </p:cNvPr>
          <p:cNvPicPr>
            <a:picLocks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5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BF8AF77-B1FE-4D27-8072-14083644A3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489" y="188640"/>
            <a:ext cx="1331252" cy="576262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995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总结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0F280-A325-475C-B708-DF2C006AA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336"/>
            <a:ext cx="12198350" cy="5591994"/>
          </a:xfrm>
          <a:prstGeom prst="rect">
            <a:avLst/>
          </a:prstGeom>
        </p:spPr>
      </p:pic>
    </p:spTree>
  </p:cSld>
  <p:clrMapOvr>
    <a:masterClrMapping/>
  </p:clrMapOvr>
  <p:transition spd="slow">
    <p:blind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BF8AF77-B1FE-4D27-8072-14083644A3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41551" y="207963"/>
            <a:ext cx="4067175" cy="576262"/>
          </a:xfrm>
        </p:spPr>
        <p:txBody>
          <a:bodyPr/>
          <a:lstStyle/>
          <a:p>
            <a:pPr>
              <a:defRPr/>
            </a:pPr>
            <a:r>
              <a:rPr lang="zh-CN" altLang="en-US" sz="2995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作业及下节课学习内容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42F2F9-E814-43EC-9490-BEC711F4FE32}"/>
              </a:ext>
            </a:extLst>
          </p:cNvPr>
          <p:cNvSpPr txBox="1"/>
          <p:nvPr/>
        </p:nvSpPr>
        <p:spPr>
          <a:xfrm>
            <a:off x="5019676" y="2586038"/>
            <a:ext cx="5451475" cy="13831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9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en-US" sz="209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：画出本节课的思维导图。</a:t>
            </a:r>
            <a:endParaRPr lang="zh-CN" altLang="zh-CN" sz="2097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zh-CN" sz="2097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r>
              <a:rPr lang="zh-CN" altLang="en-US" sz="209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下节课学习内容</a:t>
            </a:r>
            <a:r>
              <a:rPr lang="zh-CN" altLang="en-US" sz="209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2097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r>
              <a:rPr lang="en-US" altLang="zh-CN" sz="209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zh-CN" altLang="en-US" sz="209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图的三种存储结构</a:t>
            </a:r>
            <a:r>
              <a:rPr lang="zh-CN" altLang="en-US" sz="1799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zh-CN" sz="1799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</a:endParaRPr>
          </a:p>
        </p:txBody>
      </p:sp>
      <p:pic>
        <p:nvPicPr>
          <p:cNvPr id="25604" name="Picture 2" descr="查看源图像">
            <a:extLst>
              <a:ext uri="{FF2B5EF4-FFF2-40B4-BE49-F238E27FC236}">
                <a16:creationId xmlns:a16="http://schemas.microsoft.com/office/drawing/2014/main" id="{4EBA76C2-5207-42D0-9084-6A577514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2405064"/>
            <a:ext cx="2971800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678022-C6DC-4CFB-A210-5FC216937FA9}"/>
              </a:ext>
            </a:extLst>
          </p:cNvPr>
          <p:cNvSpPr txBox="1"/>
          <p:nvPr/>
        </p:nvSpPr>
        <p:spPr>
          <a:xfrm>
            <a:off x="8115300" y="100013"/>
            <a:ext cx="405765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逻辑与展示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版面设计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动画运用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</a:p>
        </p:txBody>
      </p:sp>
      <p:sp>
        <p:nvSpPr>
          <p:cNvPr id="28675" name="TextBox 15">
            <a:extLst>
              <a:ext uri="{FF2B5EF4-FFF2-40B4-BE49-F238E27FC236}">
                <a16:creationId xmlns:a16="http://schemas.microsoft.com/office/drawing/2014/main" id="{08E24807-5139-4BA8-B460-DFF8380A5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6259513"/>
            <a:ext cx="1044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BF182E0D-302C-4705-9D15-A7DDA4F19B58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25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F8915F3-3158-4BB2-8705-86848FC0F4CE}"/>
              </a:ext>
            </a:extLst>
          </p:cNvPr>
          <p:cNvCxnSpPr/>
          <p:nvPr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7">
            <a:extLst>
              <a:ext uri="{FF2B5EF4-FFF2-40B4-BE49-F238E27FC236}">
                <a16:creationId xmlns:a16="http://schemas.microsoft.com/office/drawing/2014/main" id="{BAEE372B-140F-4993-85C2-A3B4FF187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BC85C-F4C4-4DD7-A8E5-7ACA1D7AD06D}"/>
              </a:ext>
            </a:extLst>
          </p:cNvPr>
          <p:cNvSpPr txBox="1"/>
          <p:nvPr/>
        </p:nvSpPr>
        <p:spPr>
          <a:xfrm>
            <a:off x="195263" y="6319838"/>
            <a:ext cx="355600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案例，请访问：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http://teliss.blog.163.com/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FFD278-9F2A-47F4-A9A8-FB7CB7A40D74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B1FB7D-FA38-46BA-91CD-7723E30A8225}"/>
              </a:ext>
            </a:extLst>
          </p:cNvPr>
          <p:cNvSpPr/>
          <p:nvPr/>
        </p:nvSpPr>
        <p:spPr>
          <a:xfrm>
            <a:off x="2038350" y="0"/>
            <a:ext cx="27336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3553170-BCAE-4E2E-9381-3E6B013E60DF}"/>
              </a:ext>
            </a:extLst>
          </p:cNvPr>
          <p:cNvSpPr/>
          <p:nvPr/>
        </p:nvSpPr>
        <p:spPr>
          <a:xfrm>
            <a:off x="1408113" y="1403350"/>
            <a:ext cx="3887787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28682" name="WordArt 14">
            <a:extLst>
              <a:ext uri="{FF2B5EF4-FFF2-40B4-BE49-F238E27FC236}">
                <a16:creationId xmlns:a16="http://schemas.microsoft.com/office/drawing/2014/main" id="{FF1F6356-3C3C-4170-A1D8-4B949268A29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84375" y="1844675"/>
            <a:ext cx="2738438" cy="20875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Button">
              <a:avLst>
                <a:gd name="adj" fmla="val 10800004"/>
              </a:avLst>
            </a:prstTxWarp>
          </a:bodyPr>
          <a:lstStyle/>
          <a:p>
            <a:pPr algn="ctr"/>
            <a:r>
              <a:rPr lang="zh-CN" altLang="en-US" sz="1200" b="1" kern="10" normalizeH="1"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谢谢收看，欢迎联系！</a:t>
            </a:r>
          </a:p>
        </p:txBody>
      </p:sp>
      <p:grpSp>
        <p:nvGrpSpPr>
          <p:cNvPr id="28683" name="Group 34">
            <a:extLst>
              <a:ext uri="{FF2B5EF4-FFF2-40B4-BE49-F238E27FC236}">
                <a16:creationId xmlns:a16="http://schemas.microsoft.com/office/drawing/2014/main" id="{720B255D-64EF-4222-903B-CE726C618475}"/>
              </a:ext>
            </a:extLst>
          </p:cNvPr>
          <p:cNvGrpSpPr>
            <a:grpSpLocks/>
          </p:cNvGrpSpPr>
          <p:nvPr/>
        </p:nvGrpSpPr>
        <p:grpSpPr bwMode="auto">
          <a:xfrm>
            <a:off x="6234113" y="3024188"/>
            <a:ext cx="3690937" cy="457200"/>
            <a:chOff x="3927" y="1905"/>
            <a:chExt cx="2325" cy="288"/>
          </a:xfrm>
        </p:grpSpPr>
        <p:pic>
          <p:nvPicPr>
            <p:cNvPr id="28691" name="Picture 20">
              <a:extLst>
                <a:ext uri="{FF2B5EF4-FFF2-40B4-BE49-F238E27FC236}">
                  <a16:creationId xmlns:a16="http://schemas.microsoft.com/office/drawing/2014/main" id="{5B596B95-FE29-415B-8C9F-B13445940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" y="1920"/>
              <a:ext cx="227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Text Box 21">
              <a:extLst>
                <a:ext uri="{FF2B5EF4-FFF2-40B4-BE49-F238E27FC236}">
                  <a16:creationId xmlns:a16="http://schemas.microsoft.com/office/drawing/2014/main" id="{15AD2B2D-F558-48D6-8747-14C396AF61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1905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82354449@qq.com</a:t>
              </a:r>
            </a:p>
          </p:txBody>
        </p:sp>
      </p:grpSp>
      <p:grpSp>
        <p:nvGrpSpPr>
          <p:cNvPr id="28684" name="Group 27">
            <a:extLst>
              <a:ext uri="{FF2B5EF4-FFF2-40B4-BE49-F238E27FC236}">
                <a16:creationId xmlns:a16="http://schemas.microsoft.com/office/drawing/2014/main" id="{6D014389-18AB-41AA-89F6-CFF566D07999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3706813"/>
            <a:ext cx="3825875" cy="487362"/>
            <a:chOff x="3842" y="2249"/>
            <a:chExt cx="2410" cy="307"/>
          </a:xfrm>
        </p:grpSpPr>
        <p:pic>
          <p:nvPicPr>
            <p:cNvPr id="28689" name="Picture 22" descr="xinxiang">
              <a:extLst>
                <a:ext uri="{FF2B5EF4-FFF2-40B4-BE49-F238E27FC236}">
                  <a16:creationId xmlns:a16="http://schemas.microsoft.com/office/drawing/2014/main" id="{31F9D188-8CB2-45E4-9753-212724941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" y="2249"/>
              <a:ext cx="39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0" name="Text Box 23">
              <a:extLst>
                <a:ext uri="{FF2B5EF4-FFF2-40B4-BE49-F238E27FC236}">
                  <a16:creationId xmlns:a16="http://schemas.microsoft.com/office/drawing/2014/main" id="{B4E02FFE-6DFF-4A14-830B-649A67E160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2259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douyan@ysu.edu.cn</a:t>
              </a:r>
            </a:p>
          </p:txBody>
        </p:sp>
      </p:grpSp>
      <p:grpSp>
        <p:nvGrpSpPr>
          <p:cNvPr id="28685" name="Group 33">
            <a:extLst>
              <a:ext uri="{FF2B5EF4-FFF2-40B4-BE49-F238E27FC236}">
                <a16:creationId xmlns:a16="http://schemas.microsoft.com/office/drawing/2014/main" id="{D28BEA60-CB82-4335-8ACB-DB5429F1AE91}"/>
              </a:ext>
            </a:extLst>
          </p:cNvPr>
          <p:cNvGrpSpPr>
            <a:grpSpLocks/>
          </p:cNvGrpSpPr>
          <p:nvPr/>
        </p:nvGrpSpPr>
        <p:grpSpPr bwMode="auto">
          <a:xfrm>
            <a:off x="6234113" y="2349500"/>
            <a:ext cx="3735387" cy="457200"/>
            <a:chOff x="3927" y="1392"/>
            <a:chExt cx="2353" cy="288"/>
          </a:xfrm>
        </p:grpSpPr>
        <p:pic>
          <p:nvPicPr>
            <p:cNvPr id="28687" name="Picture 31" descr="微信">
              <a:extLst>
                <a:ext uri="{FF2B5EF4-FFF2-40B4-BE49-F238E27FC236}">
                  <a16:creationId xmlns:a16="http://schemas.microsoft.com/office/drawing/2014/main" id="{F2A93E60-3E85-4A7A-81D6-7308D6F4F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" y="1395"/>
              <a:ext cx="284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8" name="Text Box 32">
              <a:extLst>
                <a:ext uri="{FF2B5EF4-FFF2-40B4-BE49-F238E27FC236}">
                  <a16:creationId xmlns:a16="http://schemas.microsoft.com/office/drawing/2014/main" id="{82A0716A-BB78-4202-9612-712F834EE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1392"/>
              <a:ext cx="19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douyan82354449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41A7FB68-7665-473D-8938-25D45F92B4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4851" r="11250" b="43333"/>
          <a:stretch/>
        </p:blipFill>
        <p:spPr>
          <a:xfrm>
            <a:off x="2273300" y="2260525"/>
            <a:ext cx="2183043" cy="21718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教学目标</a:t>
            </a:r>
            <a:endParaRPr lang="en-US" altLang="zh-CN" sz="3600" b="1" dirty="0">
              <a:solidFill>
                <a:srgbClr val="800000"/>
              </a:solidFill>
              <a:ea typeface="楷体_GB2312" pitchFamily="49" charset="-122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885" y="2412920"/>
            <a:ext cx="7605845" cy="2432269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914400" lvl="0" indent="-457200" algn="just">
              <a:lnSpc>
                <a:spcPct val="13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说出图的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34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个相关概念；</a:t>
            </a:r>
            <a:endParaRPr lang="en-US" altLang="zh-TW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0" indent="-457200" algn="just">
              <a:lnSpc>
                <a:spcPct val="13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分辨无权无向图、无权有向图、有权无向图、有权有向图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0" indent="-457200" algn="just">
              <a:lnSpc>
                <a:spcPct val="130000"/>
              </a:lnSpc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每位同学至少举出一个图结构案例</a:t>
            </a:r>
            <a:endParaRPr lang="en-US" altLang="zh-TW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descr="查看源图像">
            <a:extLst>
              <a:ext uri="{FF2B5EF4-FFF2-40B4-BE49-F238E27FC236}">
                <a16:creationId xmlns:a16="http://schemas.microsoft.com/office/drawing/2014/main" id="{31657C6D-3972-4567-9013-9E6902DA7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8511" y="2509492"/>
            <a:ext cx="3471573" cy="24302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AD724A4-1977-4B9C-9F1E-93FB4F029D25}"/>
              </a:ext>
            </a:extLst>
          </p:cNvPr>
          <p:cNvSpPr/>
          <p:nvPr/>
        </p:nvSpPr>
        <p:spPr>
          <a:xfrm>
            <a:off x="3938935" y="1763815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在课堂参与式学习中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，学生能够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6570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91404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四种典型的图结构</a:t>
            </a:r>
            <a:endParaRPr lang="en-US" altLang="zh-CN" sz="3600" b="1" dirty="0">
              <a:solidFill>
                <a:srgbClr val="800000"/>
              </a:solidFill>
              <a:ea typeface="楷体_GB2312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C057347-8E7D-43C5-8B76-9F3642A4B0E3}"/>
              </a:ext>
            </a:extLst>
          </p:cNvPr>
          <p:cNvGrpSpPr/>
          <p:nvPr/>
        </p:nvGrpSpPr>
        <p:grpSpPr>
          <a:xfrm>
            <a:off x="248525" y="2054412"/>
            <a:ext cx="11656295" cy="2499713"/>
            <a:chOff x="248525" y="2054412"/>
            <a:chExt cx="11656295" cy="2499713"/>
          </a:xfrm>
        </p:grpSpPr>
        <p:pic>
          <p:nvPicPr>
            <p:cNvPr id="40" name="Picture 4" descr="查看源图像">
              <a:extLst>
                <a:ext uri="{FF2B5EF4-FFF2-40B4-BE49-F238E27FC236}">
                  <a16:creationId xmlns:a16="http://schemas.microsoft.com/office/drawing/2014/main" id="{9271116E-AC5B-4D24-B1C4-AE13B1CD16E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2"/>
            <a:stretch/>
          </p:blipFill>
          <p:spPr bwMode="auto">
            <a:xfrm>
              <a:off x="248525" y="2054412"/>
              <a:ext cx="2649600" cy="242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查看源图像">
              <a:extLst>
                <a:ext uri="{FF2B5EF4-FFF2-40B4-BE49-F238E27FC236}">
                  <a16:creationId xmlns:a16="http://schemas.microsoft.com/office/drawing/2014/main" id="{9140C94E-FA22-4D16-B4AE-D6F755811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415" y="2054412"/>
              <a:ext cx="2650446" cy="2426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查看源图像">
              <a:extLst>
                <a:ext uri="{FF2B5EF4-FFF2-40B4-BE49-F238E27FC236}">
                  <a16:creationId xmlns:a16="http://schemas.microsoft.com/office/drawing/2014/main" id="{EB904D08-F238-47FC-BBB1-FBCE4DD419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74" r="66176" b="16405"/>
            <a:stretch/>
          </p:blipFill>
          <p:spPr bwMode="auto">
            <a:xfrm>
              <a:off x="6155151" y="2054412"/>
              <a:ext cx="2649600" cy="242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查看源图像">
              <a:extLst>
                <a:ext uri="{FF2B5EF4-FFF2-40B4-BE49-F238E27FC236}">
                  <a16:creationId xmlns:a16="http://schemas.microsoft.com/office/drawing/2014/main" id="{12206959-FD62-4326-931D-B5E0427219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6" r="60965" b="19269"/>
            <a:stretch/>
          </p:blipFill>
          <p:spPr bwMode="auto">
            <a:xfrm>
              <a:off x="9108039" y="2054412"/>
              <a:ext cx="2796781" cy="2499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167766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91404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图的定义</a:t>
            </a:r>
            <a:endParaRPr lang="en-US" altLang="zh-CN" sz="3600" b="1" dirty="0">
              <a:solidFill>
                <a:srgbClr val="800000"/>
              </a:solidFill>
              <a:ea typeface="楷体_GB2312" pitchFamily="49" charset="-122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926583F-5558-416B-9939-E5B82FFB5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526" y="1187450"/>
            <a:ext cx="8910990" cy="23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400" b="1" dirty="0">
                <a:solidFill>
                  <a:srgbClr val="333399"/>
                </a:solidFill>
                <a:ea typeface="楷体_GB2312" pitchFamily="49" charset="-122"/>
              </a:rPr>
              <a:t>    </a:t>
            </a:r>
            <a:r>
              <a:rPr lang="zh-CN" altLang="zh-CN" sz="2400" b="1" dirty="0">
                <a:solidFill>
                  <a:srgbClr val="CC0000"/>
                </a:solidFill>
                <a:ea typeface="楷体_GB2312" pitchFamily="49" charset="-122"/>
              </a:rPr>
              <a:t>图</a:t>
            </a:r>
            <a:r>
              <a:rPr lang="zh-CN" altLang="zh-CN" sz="2400" b="1" dirty="0">
                <a:solidFill>
                  <a:srgbClr val="333399"/>
                </a:solidFill>
                <a:ea typeface="楷体_GB2312" pitchFamily="49" charset="-122"/>
              </a:rPr>
              <a:t>是由一个</a:t>
            </a:r>
            <a:r>
              <a:rPr lang="zh-CN" altLang="en-US" sz="2400" b="1" dirty="0">
                <a:solidFill>
                  <a:srgbClr val="CC3300"/>
                </a:solidFill>
                <a:ea typeface="楷体_GB2312" pitchFamily="49" charset="-122"/>
              </a:rPr>
              <a:t>顶点集 </a:t>
            </a:r>
            <a:r>
              <a:rPr lang="en-US" altLang="zh-CN" sz="2400" b="1" dirty="0">
                <a:solidFill>
                  <a:srgbClr val="CC0000"/>
                </a:solidFill>
                <a:ea typeface="楷体_GB2312" pitchFamily="49" charset="-122"/>
              </a:rPr>
              <a:t>V </a:t>
            </a:r>
            <a:r>
              <a:rPr lang="zh-CN" altLang="zh-CN" sz="2400" b="1" dirty="0">
                <a:solidFill>
                  <a:srgbClr val="333399"/>
                </a:solidFill>
                <a:ea typeface="楷体_GB2312" pitchFamily="49" charset="-122"/>
              </a:rPr>
              <a:t>和一个</a:t>
            </a:r>
            <a:r>
              <a:rPr lang="zh-CN" altLang="en-US" sz="2400" b="1" dirty="0">
                <a:solidFill>
                  <a:srgbClr val="CC3300"/>
                </a:solidFill>
                <a:ea typeface="楷体_GB2312" pitchFamily="49" charset="-122"/>
              </a:rPr>
              <a:t>弧集 </a:t>
            </a:r>
            <a:r>
              <a:rPr lang="en-US" altLang="zh-CN" sz="2400" b="1" dirty="0">
                <a:solidFill>
                  <a:srgbClr val="CC0000"/>
                </a:solidFill>
                <a:ea typeface="楷体_GB2312" pitchFamily="49" charset="-122"/>
              </a:rPr>
              <a:t>R</a:t>
            </a:r>
            <a:r>
              <a:rPr lang="zh-CN" altLang="zh-CN" sz="2400" b="1" dirty="0">
                <a:solidFill>
                  <a:srgbClr val="333399"/>
                </a:solidFill>
                <a:ea typeface="楷体_GB2312" pitchFamily="49" charset="-122"/>
              </a:rPr>
              <a:t>构成的数据结构。</a:t>
            </a:r>
            <a:endParaRPr lang="zh-CN" altLang="en-US" sz="2400" b="1" dirty="0">
              <a:solidFill>
                <a:srgbClr val="333399"/>
              </a:solidFill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333399"/>
                </a:solidFill>
                <a:ea typeface="楷体_GB2312" pitchFamily="49" charset="-122"/>
              </a:rPr>
              <a:t>        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Graph = (V, R )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333399"/>
                </a:solidFill>
                <a:ea typeface="楷体_GB2312" pitchFamily="49" charset="-122"/>
              </a:rPr>
              <a:t>      其中，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VR</a:t>
            </a:r>
            <a:r>
              <a:rPr lang="zh-CN" altLang="en-US" sz="2400" dirty="0">
                <a:solidFill>
                  <a:srgbClr val="333399"/>
                </a:solidFill>
                <a:ea typeface="楷体_GB2312" pitchFamily="49" charset="-122"/>
              </a:rPr>
              <a:t>＝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{&lt;</a:t>
            </a:r>
            <a:r>
              <a:rPr lang="en-US" altLang="zh-CN" sz="2400" dirty="0" err="1">
                <a:solidFill>
                  <a:srgbClr val="333399"/>
                </a:solidFill>
                <a:ea typeface="楷体_GB2312" pitchFamily="49" charset="-122"/>
              </a:rPr>
              <a:t>v,w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&gt;| </a:t>
            </a:r>
            <a:r>
              <a:rPr lang="en-US" altLang="zh-CN" sz="2400" dirty="0" err="1">
                <a:solidFill>
                  <a:srgbClr val="333399"/>
                </a:solidFill>
                <a:ea typeface="楷体_GB2312" pitchFamily="49" charset="-122"/>
              </a:rPr>
              <a:t>v,w∈V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ea typeface="楷体_GB2312" pitchFamily="49" charset="-122"/>
              </a:rPr>
              <a:t>且 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P(</a:t>
            </a:r>
            <a:r>
              <a:rPr lang="en-US" altLang="zh-CN" sz="2400" dirty="0" err="1">
                <a:solidFill>
                  <a:srgbClr val="333399"/>
                </a:solidFill>
                <a:ea typeface="楷体_GB2312" pitchFamily="49" charset="-122"/>
              </a:rPr>
              <a:t>v,w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)}</a:t>
            </a:r>
            <a:endParaRPr lang="en-US" altLang="zh-CN" sz="2400" dirty="0"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ea typeface="楷体_GB2312" pitchFamily="49" charset="-122"/>
              </a:rPr>
              <a:t>      </a:t>
            </a:r>
            <a:r>
              <a:rPr lang="en-US" altLang="zh-CN" sz="2400" dirty="0">
                <a:solidFill>
                  <a:srgbClr val="CC3300"/>
                </a:solidFill>
                <a:ea typeface="楷体_GB2312" pitchFamily="49" charset="-122"/>
              </a:rPr>
              <a:t>&lt;</a:t>
            </a:r>
            <a:r>
              <a:rPr lang="en-US" altLang="zh-CN" sz="2400" dirty="0" err="1">
                <a:solidFill>
                  <a:srgbClr val="CC3300"/>
                </a:solidFill>
                <a:ea typeface="楷体_GB2312" pitchFamily="49" charset="-122"/>
              </a:rPr>
              <a:t>v,w</a:t>
            </a:r>
            <a:r>
              <a:rPr lang="en-US" altLang="zh-CN" sz="2400" dirty="0">
                <a:solidFill>
                  <a:srgbClr val="CC3300"/>
                </a:solidFill>
                <a:ea typeface="楷体_GB2312" pitchFamily="49" charset="-122"/>
              </a:rPr>
              <a:t>&gt;</a:t>
            </a:r>
            <a:r>
              <a:rPr lang="zh-CN" altLang="en-US" sz="2400" dirty="0">
                <a:solidFill>
                  <a:srgbClr val="CC3300"/>
                </a:solidFill>
                <a:ea typeface="楷体_GB2312" pitchFamily="49" charset="-122"/>
              </a:rPr>
              <a:t>表示从 </a:t>
            </a:r>
            <a:r>
              <a:rPr lang="en-US" altLang="zh-CN" sz="2400" dirty="0">
                <a:solidFill>
                  <a:srgbClr val="CC3300"/>
                </a:solidFill>
                <a:ea typeface="楷体_GB2312" pitchFamily="49" charset="-122"/>
              </a:rPr>
              <a:t>v </a:t>
            </a:r>
            <a:r>
              <a:rPr lang="zh-CN" altLang="en-US" sz="2400" dirty="0">
                <a:solidFill>
                  <a:srgbClr val="CC3300"/>
                </a:solidFill>
                <a:ea typeface="楷体_GB2312" pitchFamily="49" charset="-122"/>
              </a:rPr>
              <a:t>到 </a:t>
            </a:r>
            <a:r>
              <a:rPr lang="en-US" altLang="zh-CN" sz="2400" dirty="0">
                <a:solidFill>
                  <a:srgbClr val="CC3300"/>
                </a:solidFill>
                <a:ea typeface="楷体_GB2312" pitchFamily="49" charset="-122"/>
              </a:rPr>
              <a:t>w </a:t>
            </a:r>
            <a:r>
              <a:rPr lang="zh-CN" altLang="en-US" sz="2400" dirty="0">
                <a:solidFill>
                  <a:srgbClr val="CC3300"/>
                </a:solidFill>
                <a:ea typeface="楷体_GB2312" pitchFamily="49" charset="-122"/>
              </a:rPr>
              <a:t>的一条弧，并称 </a:t>
            </a:r>
            <a:r>
              <a:rPr lang="en-US" altLang="zh-CN" sz="2400" dirty="0">
                <a:solidFill>
                  <a:srgbClr val="CC3300"/>
                </a:solidFill>
                <a:ea typeface="楷体_GB2312" pitchFamily="49" charset="-122"/>
              </a:rPr>
              <a:t>v </a:t>
            </a:r>
            <a:r>
              <a:rPr lang="zh-CN" altLang="en-US" sz="2400" dirty="0">
                <a:solidFill>
                  <a:srgbClr val="CC3300"/>
                </a:solidFill>
                <a:ea typeface="楷体_GB2312" pitchFamily="49" charset="-122"/>
              </a:rPr>
              <a:t>为</a:t>
            </a:r>
            <a:r>
              <a:rPr lang="zh-CN" altLang="en-US" sz="2400" b="1" dirty="0">
                <a:solidFill>
                  <a:srgbClr val="CC3300"/>
                </a:solidFill>
                <a:ea typeface="楷体_GB2312" pitchFamily="49" charset="-122"/>
              </a:rPr>
              <a:t>弧头</a:t>
            </a:r>
            <a:r>
              <a:rPr lang="zh-CN" altLang="en-US" sz="2400" dirty="0">
                <a:solidFill>
                  <a:srgbClr val="CC3300"/>
                </a:solidFill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CC3300"/>
                </a:solidFill>
                <a:ea typeface="楷体_GB2312" pitchFamily="49" charset="-122"/>
              </a:rPr>
              <a:t>w </a:t>
            </a:r>
            <a:r>
              <a:rPr lang="zh-CN" altLang="en-US" sz="2400" dirty="0">
                <a:solidFill>
                  <a:srgbClr val="CC3300"/>
                </a:solidFill>
                <a:ea typeface="楷体_GB2312" pitchFamily="49" charset="-122"/>
              </a:rPr>
              <a:t>为</a:t>
            </a:r>
            <a:r>
              <a:rPr lang="zh-CN" altLang="en-US" sz="2400" b="1" dirty="0">
                <a:solidFill>
                  <a:srgbClr val="CC3300"/>
                </a:solidFill>
                <a:ea typeface="楷体_GB2312" pitchFamily="49" charset="-122"/>
              </a:rPr>
              <a:t>弧尾</a:t>
            </a:r>
            <a:r>
              <a:rPr lang="zh-CN" altLang="en-US" sz="2400" dirty="0">
                <a:solidFill>
                  <a:srgbClr val="CC3300"/>
                </a:solidFill>
                <a:ea typeface="楷体_GB2312" pitchFamily="49" charset="-122"/>
              </a:rPr>
              <a:t>。</a:t>
            </a:r>
            <a:endParaRPr lang="zh-CN" altLang="en-US" sz="2400" dirty="0"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ea typeface="楷体_GB2312" pitchFamily="49" charset="-122"/>
              </a:rPr>
              <a:t>      </a:t>
            </a:r>
            <a:r>
              <a:rPr lang="zh-CN" altLang="en-US" sz="2400" dirty="0">
                <a:solidFill>
                  <a:srgbClr val="333399"/>
                </a:solidFill>
                <a:ea typeface="楷体_GB2312" pitchFamily="49" charset="-122"/>
              </a:rPr>
              <a:t>谓词 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P(</a:t>
            </a:r>
            <a:r>
              <a:rPr lang="en-US" altLang="zh-CN" sz="2400" dirty="0" err="1">
                <a:solidFill>
                  <a:srgbClr val="333399"/>
                </a:solidFill>
                <a:ea typeface="楷体_GB2312" pitchFamily="49" charset="-122"/>
              </a:rPr>
              <a:t>v,w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) </a:t>
            </a:r>
            <a:r>
              <a:rPr lang="zh-CN" altLang="en-US" sz="2400" dirty="0">
                <a:solidFill>
                  <a:srgbClr val="333399"/>
                </a:solidFill>
                <a:ea typeface="楷体_GB2312" pitchFamily="49" charset="-122"/>
              </a:rPr>
              <a:t>定义了弧 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&lt;</a:t>
            </a:r>
            <a:r>
              <a:rPr lang="en-US" altLang="zh-CN" sz="2400" dirty="0" err="1">
                <a:solidFill>
                  <a:srgbClr val="333399"/>
                </a:solidFill>
                <a:ea typeface="楷体_GB2312" pitchFamily="49" charset="-122"/>
              </a:rPr>
              <a:t>v,w</a:t>
            </a:r>
            <a:r>
              <a:rPr lang="en-US" altLang="zh-CN" sz="2400" dirty="0">
                <a:solidFill>
                  <a:srgbClr val="333399"/>
                </a:solidFill>
                <a:ea typeface="楷体_GB2312" pitchFamily="49" charset="-122"/>
              </a:rPr>
              <a:t>&gt;</a:t>
            </a:r>
            <a:r>
              <a:rPr lang="zh-CN" altLang="en-US" sz="2400" dirty="0">
                <a:solidFill>
                  <a:srgbClr val="333399"/>
                </a:solidFill>
                <a:ea typeface="楷体_GB2312" pitchFamily="49" charset="-122"/>
              </a:rPr>
              <a:t>的意义或信息。</a:t>
            </a:r>
          </a:p>
        </p:txBody>
      </p:sp>
      <p:pic>
        <p:nvPicPr>
          <p:cNvPr id="8" name="Picture 4" descr="查看源图像">
            <a:extLst>
              <a:ext uri="{FF2B5EF4-FFF2-40B4-BE49-F238E27FC236}">
                <a16:creationId xmlns:a16="http://schemas.microsoft.com/office/drawing/2014/main" id="{74CD161B-8970-43DB-BB44-60F4E1F09179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2"/>
          <a:stretch/>
        </p:blipFill>
        <p:spPr bwMode="auto">
          <a:xfrm>
            <a:off x="905290" y="3685043"/>
            <a:ext cx="2046556" cy="205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查看源图像">
            <a:extLst>
              <a:ext uri="{FF2B5EF4-FFF2-40B4-BE49-F238E27FC236}">
                <a16:creationId xmlns:a16="http://schemas.microsoft.com/office/drawing/2014/main" id="{0D3F4F14-0A29-4A4F-B94C-1F35CBF3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07" y="3774745"/>
            <a:ext cx="2046556" cy="187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查看源图像">
            <a:extLst>
              <a:ext uri="{FF2B5EF4-FFF2-40B4-BE49-F238E27FC236}">
                <a16:creationId xmlns:a16="http://schemas.microsoft.com/office/drawing/2014/main" id="{37BFAA02-8150-42A1-8E85-E850FC95072D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4" r="66176" b="16405"/>
          <a:stretch/>
        </p:blipFill>
        <p:spPr bwMode="auto">
          <a:xfrm>
            <a:off x="6188724" y="3685043"/>
            <a:ext cx="2046556" cy="205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查看源图像">
            <a:extLst>
              <a:ext uri="{FF2B5EF4-FFF2-40B4-BE49-F238E27FC236}">
                <a16:creationId xmlns:a16="http://schemas.microsoft.com/office/drawing/2014/main" id="{F4E6E587-E4D6-45EF-B01A-A7E85BF9F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6" r="60965" b="19269"/>
          <a:stretch/>
        </p:blipFill>
        <p:spPr bwMode="auto">
          <a:xfrm>
            <a:off x="8830441" y="3654025"/>
            <a:ext cx="2366611" cy="21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2961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>
            <a:extLst>
              <a:ext uri="{FF2B5EF4-FFF2-40B4-BE49-F238E27FC236}">
                <a16:creationId xmlns:a16="http://schemas.microsoft.com/office/drawing/2014/main" id="{D8925A07-9608-4D63-A6BB-C5E45AB2F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065" y="1058215"/>
            <a:ext cx="8493405" cy="115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3200" dirty="0">
                <a:solidFill>
                  <a:srgbClr val="333399"/>
                </a:solidFill>
                <a:ea typeface="楷体_GB2312" pitchFamily="49" charset="-122"/>
              </a:rPr>
              <a:t>&lt;v, w&gt;</a:t>
            </a:r>
            <a:r>
              <a:rPr lang="en-US" altLang="zh-CN" sz="3200" dirty="0">
                <a:solidFill>
                  <a:srgbClr val="333399"/>
                </a:solidFill>
                <a:ea typeface="楷体_GB2312" pitchFamily="49" charset="-122"/>
                <a:sym typeface="Symbol" panose="05050102010706020507" pitchFamily="18" charset="2"/>
              </a:rPr>
              <a:t>VR</a:t>
            </a:r>
            <a:r>
              <a:rPr lang="en-US" altLang="zh-CN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必有</a:t>
            </a:r>
            <a:r>
              <a:rPr lang="en-US" altLang="zh-CN" sz="3200" dirty="0">
                <a:solidFill>
                  <a:srgbClr val="333399"/>
                </a:solidFill>
                <a:ea typeface="楷体_GB2312" pitchFamily="49" charset="-122"/>
                <a:sym typeface="Symbol" panose="05050102010706020507" pitchFamily="18" charset="2"/>
              </a:rPr>
              <a:t>&lt;w, v&gt;VR</a:t>
            </a: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则称 </a:t>
            </a:r>
            <a:r>
              <a:rPr lang="en-US" altLang="zh-CN" dirty="0">
                <a:solidFill>
                  <a:srgbClr val="333399"/>
                </a:solidFill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lang="en-US" altLang="zh-CN" dirty="0" err="1">
                <a:solidFill>
                  <a:srgbClr val="333399"/>
                </a:solidFill>
                <a:ea typeface="楷体_GB2312" pitchFamily="49" charset="-122"/>
                <a:sym typeface="Symbol" panose="05050102010706020507" pitchFamily="18" charset="2"/>
              </a:rPr>
              <a:t>v,w</a:t>
            </a:r>
            <a:r>
              <a:rPr lang="en-US" altLang="zh-CN" dirty="0">
                <a:solidFill>
                  <a:srgbClr val="333399"/>
                </a:solidFill>
                <a:ea typeface="楷体_GB2312" pitchFamily="49" charset="-122"/>
                <a:sym typeface="Symbol" panose="05050102010706020507" pitchFamily="18" charset="2"/>
              </a:rPr>
              <a:t>) </a:t>
            </a:r>
            <a:r>
              <a:rPr lang="zh-CN" altLang="en-US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为顶点 </a:t>
            </a:r>
            <a:r>
              <a:rPr lang="en-US" altLang="zh-CN" dirty="0">
                <a:solidFill>
                  <a:srgbClr val="333399"/>
                </a:solidFill>
                <a:ea typeface="楷体_GB2312" pitchFamily="49" charset="-122"/>
                <a:sym typeface="Symbol" panose="05050102010706020507" pitchFamily="18" charset="2"/>
              </a:rPr>
              <a:t>v </a:t>
            </a:r>
            <a:r>
              <a:rPr lang="zh-CN" altLang="en-US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和顶点 </a:t>
            </a:r>
            <a:r>
              <a:rPr lang="en-US" altLang="zh-CN" dirty="0">
                <a:solidFill>
                  <a:srgbClr val="333399"/>
                </a:solidFill>
                <a:ea typeface="楷体_GB2312" pitchFamily="49" charset="-122"/>
                <a:sym typeface="Symbol" panose="05050102010706020507" pitchFamily="18" charset="2"/>
              </a:rPr>
              <a:t>w </a:t>
            </a:r>
            <a:r>
              <a:rPr lang="zh-CN" altLang="en-US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之间存在一条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边</a:t>
            </a:r>
            <a:r>
              <a:rPr lang="zh-CN" altLang="en-US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2" name="Group 35">
            <a:extLst>
              <a:ext uri="{FF2B5EF4-FFF2-40B4-BE49-F238E27FC236}">
                <a16:creationId xmlns:a16="http://schemas.microsoft.com/office/drawing/2014/main" id="{28996397-2F24-4AF9-B143-E6E66E4886E2}"/>
              </a:ext>
            </a:extLst>
          </p:cNvPr>
          <p:cNvGrpSpPr>
            <a:grpSpLocks/>
          </p:cNvGrpSpPr>
          <p:nvPr/>
        </p:nvGrpSpPr>
        <p:grpSpPr bwMode="auto">
          <a:xfrm>
            <a:off x="1013610" y="3110014"/>
            <a:ext cx="3645405" cy="2490961"/>
            <a:chOff x="2936" y="2145"/>
            <a:chExt cx="2446" cy="1887"/>
          </a:xfrm>
        </p:grpSpPr>
        <p:sp>
          <p:nvSpPr>
            <p:cNvPr id="23" name="Oval 5">
              <a:extLst>
                <a:ext uri="{FF2B5EF4-FFF2-40B4-BE49-F238E27FC236}">
                  <a16:creationId xmlns:a16="http://schemas.microsoft.com/office/drawing/2014/main" id="{8A66DD74-D2F4-425B-B645-C414EDD6D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145"/>
              <a:ext cx="287" cy="351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B</a:t>
              </a:r>
            </a:p>
          </p:txBody>
        </p:sp>
        <p:sp>
          <p:nvSpPr>
            <p:cNvPr id="24" name="Oval 6">
              <a:extLst>
                <a:ext uri="{FF2B5EF4-FFF2-40B4-BE49-F238E27FC236}">
                  <a16:creationId xmlns:a16="http://schemas.microsoft.com/office/drawing/2014/main" id="{C9742CF4-F277-45C2-AB2F-77914707A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2145"/>
              <a:ext cx="287" cy="303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C</a:t>
              </a:r>
            </a:p>
          </p:txBody>
        </p:sp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579E23CD-E384-4BD7-8611-448B17A44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928"/>
              <a:ext cx="287" cy="336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A</a:t>
              </a:r>
            </a:p>
          </p:txBody>
        </p:sp>
        <p:sp>
          <p:nvSpPr>
            <p:cNvPr id="26" name="Oval 8">
              <a:extLst>
                <a:ext uri="{FF2B5EF4-FFF2-40B4-BE49-F238E27FC236}">
                  <a16:creationId xmlns:a16="http://schemas.microsoft.com/office/drawing/2014/main" id="{4C78CBE4-BAD9-44BC-BE8E-6C8665656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696"/>
              <a:ext cx="287" cy="336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F</a:t>
              </a:r>
            </a:p>
          </p:txBody>
        </p:sp>
        <p:sp>
          <p:nvSpPr>
            <p:cNvPr id="27" name="Oval 9">
              <a:extLst>
                <a:ext uri="{FF2B5EF4-FFF2-40B4-BE49-F238E27FC236}">
                  <a16:creationId xmlns:a16="http://schemas.microsoft.com/office/drawing/2014/main" id="{93199E30-D82C-465E-B41F-8D88C2C6A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3696"/>
              <a:ext cx="287" cy="336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E</a:t>
              </a:r>
            </a:p>
          </p:txBody>
        </p:sp>
        <p:sp>
          <p:nvSpPr>
            <p:cNvPr id="28" name="Oval 10">
              <a:extLst>
                <a:ext uri="{FF2B5EF4-FFF2-40B4-BE49-F238E27FC236}">
                  <a16:creationId xmlns:a16="http://schemas.microsoft.com/office/drawing/2014/main" id="{88046797-D4DA-4EC6-A4CE-47A66D318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" y="2928"/>
              <a:ext cx="287" cy="303"/>
            </a:xfrm>
            <a:prstGeom prst="ellips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D</a:t>
              </a:r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D662D659-15C5-4670-A1C0-0FD5984679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9" y="2352"/>
              <a:ext cx="480" cy="576"/>
            </a:xfrm>
            <a:prstGeom prst="lin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BBCC6BDF-7CD9-4D47-9327-9CEA6E14F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8" y="2304"/>
              <a:ext cx="863" cy="1392"/>
            </a:xfrm>
            <a:prstGeom prst="lin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942D0A04-35BD-406A-9749-638A3455B9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3120"/>
              <a:ext cx="1487" cy="576"/>
            </a:xfrm>
            <a:prstGeom prst="lin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EEC9D3B6-EB6C-4DC3-91C8-7BCCB5A86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352"/>
              <a:ext cx="775" cy="1392"/>
            </a:xfrm>
            <a:prstGeom prst="lin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32E7D6E8-6660-4878-8BDA-D4D96A8A3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5" y="2304"/>
              <a:ext cx="384" cy="624"/>
            </a:xfrm>
            <a:prstGeom prst="lin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C5ED240C-1728-450D-B839-C95B406D20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3120"/>
              <a:ext cx="1255" cy="624"/>
            </a:xfrm>
            <a:prstGeom prst="lin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00040A5F-F2EB-49D4-9535-F43061B062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3" y="2481"/>
              <a:ext cx="1" cy="1215"/>
            </a:xfrm>
            <a:prstGeom prst="line">
              <a:avLst/>
            </a:prstGeom>
            <a:noFill/>
            <a:ln w="28575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6" name="Rectangle 19">
            <a:extLst>
              <a:ext uri="{FF2B5EF4-FFF2-40B4-BE49-F238E27FC236}">
                <a16:creationId xmlns:a16="http://schemas.microsoft.com/office/drawing/2014/main" id="{778F755D-4E3B-43E7-ADD7-329E4C21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430" y="1165551"/>
            <a:ext cx="3103385" cy="941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由顶点集和边集构成的图称作</a:t>
            </a:r>
            <a:r>
              <a:rPr lang="zh-CN" altLang="en-US" sz="2400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无向图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37" name="Text Box 21">
            <a:extLst>
              <a:ext uri="{FF2B5EF4-FFF2-40B4-BE49-F238E27FC236}">
                <a16:creationId xmlns:a16="http://schemas.microsoft.com/office/drawing/2014/main" id="{043E3D27-60D6-4511-B09D-665B875B4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97" y="3310003"/>
            <a:ext cx="4724400" cy="235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例如</a:t>
            </a: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: G</a:t>
            </a:r>
            <a:r>
              <a:rPr lang="en-US" altLang="zh-CN" sz="2400" baseline="-250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=(V</a:t>
            </a:r>
            <a:r>
              <a:rPr lang="en-US" altLang="zh-CN" sz="2400" baseline="-250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,VR</a:t>
            </a:r>
            <a:r>
              <a:rPr lang="en-US" altLang="zh-CN" sz="2400" baseline="-250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aseline="-250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={A, B, C, D, E, F}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VR</a:t>
            </a:r>
            <a:r>
              <a:rPr lang="en-US" altLang="zh-CN" sz="2400" baseline="-250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={(A, B), (A, E),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(B, E), (C, D), (D, F),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(B, F), (C, F) }</a:t>
            </a:r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F71A91EE-F998-4B5A-926C-47C806A3E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85" y="172379"/>
            <a:ext cx="18452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无向图</a:t>
            </a:r>
            <a:endParaRPr lang="zh-CN" altLang="en-US" sz="3600" b="1" dirty="0">
              <a:solidFill>
                <a:srgbClr val="9933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4213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F4CDA9E6-5D4F-4D1C-A8A7-E47E061A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10" y="965920"/>
            <a:ext cx="11757378" cy="76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由于“弧”是有方向的，因此称由顶点集和弧集构成的图为</a:t>
            </a:r>
            <a:r>
              <a:rPr lang="zh-CN" altLang="en-US" b="1" dirty="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有向图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n-US" sz="4000" dirty="0"/>
          </a:p>
        </p:txBody>
      </p:sp>
      <p:grpSp>
        <p:nvGrpSpPr>
          <p:cNvPr id="5" name="Group 27">
            <a:extLst>
              <a:ext uri="{FF2B5EF4-FFF2-40B4-BE49-F238E27FC236}">
                <a16:creationId xmlns:a16="http://schemas.microsoft.com/office/drawing/2014/main" id="{53862D87-0831-43BB-9615-1A72749832AF}"/>
              </a:ext>
            </a:extLst>
          </p:cNvPr>
          <p:cNvGrpSpPr>
            <a:grpSpLocks/>
          </p:cNvGrpSpPr>
          <p:nvPr/>
        </p:nvGrpSpPr>
        <p:grpSpPr bwMode="auto">
          <a:xfrm>
            <a:off x="919163" y="2793298"/>
            <a:ext cx="3469822" cy="2667000"/>
            <a:chOff x="240" y="2016"/>
            <a:chExt cx="2544" cy="1680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7A2BD57B-B818-4803-B776-1034BC321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640"/>
              <a:ext cx="432" cy="384"/>
            </a:xfrm>
            <a:prstGeom prst="ellipse">
              <a:avLst/>
            </a:prstGeom>
            <a:noFill/>
            <a:ln w="12700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000099"/>
                  </a:solidFill>
                </a:rPr>
                <a:t>E</a:t>
              </a: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9EA681E-F6EF-41AB-9264-6EA0CDFB2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016"/>
              <a:ext cx="432" cy="384"/>
            </a:xfrm>
            <a:prstGeom prst="ellipse">
              <a:avLst/>
            </a:prstGeom>
            <a:noFill/>
            <a:ln w="12700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A</a:t>
              </a:r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8C9D8D19-E90F-4886-B4E6-A7FD49FF9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312"/>
              <a:ext cx="432" cy="384"/>
            </a:xfrm>
            <a:prstGeom prst="ellipse">
              <a:avLst/>
            </a:prstGeom>
            <a:noFill/>
            <a:ln w="12700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C</a:t>
              </a: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53DBF317-1486-4ACE-8CB3-E369BC15C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640"/>
              <a:ext cx="432" cy="384"/>
            </a:xfrm>
            <a:prstGeom prst="ellipse">
              <a:avLst/>
            </a:prstGeom>
            <a:noFill/>
            <a:ln w="12700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B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BAB26136-1FAD-41AE-B706-39F18218F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312"/>
              <a:ext cx="432" cy="384"/>
            </a:xfrm>
            <a:prstGeom prst="ellipse">
              <a:avLst/>
            </a:prstGeom>
            <a:noFill/>
            <a:ln w="12700" cap="sq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99"/>
                  </a:solidFill>
                </a:rPr>
                <a:t>D</a:t>
              </a:r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A4B8EE9D-B0DC-4880-AB36-0649552D7E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" y="2256"/>
              <a:ext cx="624" cy="384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2B944B1B-610C-405B-906E-AC30B6359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976"/>
              <a:ext cx="240" cy="384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262A1EAD-1869-4025-93D3-FE27B0182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504"/>
              <a:ext cx="528" cy="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5426D840-5E0A-4AB8-AEA6-8F49D672BA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6" y="2352"/>
              <a:ext cx="384" cy="96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7DF88C58-B1C1-4553-BEAF-2494D0EFC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2208"/>
              <a:ext cx="816" cy="48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2C7B70E8-7C9E-47A7-9C23-5A9DC9F64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2" y="2880"/>
              <a:ext cx="1104" cy="48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84713C46-44DE-429C-9A1D-AD451E208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2880"/>
              <a:ext cx="1248" cy="480"/>
            </a:xfrm>
            <a:prstGeom prst="line">
              <a:avLst/>
            </a:prstGeom>
            <a:noFill/>
            <a:ln w="25400" cap="sq">
              <a:solidFill>
                <a:srgbClr val="000066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" name="Text Box 17">
            <a:extLst>
              <a:ext uri="{FF2B5EF4-FFF2-40B4-BE49-F238E27FC236}">
                <a16:creationId xmlns:a16="http://schemas.microsoft.com/office/drawing/2014/main" id="{04620090-0382-41FA-BA80-7061D9079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29" y="1957883"/>
            <a:ext cx="4773071" cy="49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例如</a:t>
            </a:r>
            <a:r>
              <a:rPr lang="en-US" altLang="zh-CN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:</a:t>
            </a:r>
            <a:r>
              <a:rPr lang="en-US" altLang="zh-CN" sz="2400" dirty="0">
                <a:solidFill>
                  <a:srgbClr val="000099"/>
                </a:solidFill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en-US" altLang="zh-CN" sz="2400" baseline="-25000" dirty="0">
                <a:solidFill>
                  <a:srgbClr val="000099"/>
                </a:solidFill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dirty="0">
                <a:solidFill>
                  <a:srgbClr val="000099"/>
                </a:solidFill>
                <a:ea typeface="楷体_GB2312" pitchFamily="49" charset="-122"/>
                <a:sym typeface="Symbol" panose="05050102010706020507" pitchFamily="18" charset="2"/>
              </a:rPr>
              <a:t> = (V</a:t>
            </a:r>
            <a:r>
              <a:rPr lang="en-US" altLang="zh-CN" sz="2400" baseline="-25000" dirty="0">
                <a:solidFill>
                  <a:srgbClr val="000099"/>
                </a:solidFill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dirty="0">
                <a:solidFill>
                  <a:srgbClr val="000099"/>
                </a:solidFill>
                <a:ea typeface="楷体_GB2312" pitchFamily="49" charset="-122"/>
                <a:sym typeface="Symbol" panose="05050102010706020507" pitchFamily="18" charset="2"/>
              </a:rPr>
              <a:t>, VR</a:t>
            </a:r>
            <a:r>
              <a:rPr lang="en-US" altLang="zh-CN" sz="2400" baseline="-25000" dirty="0">
                <a:solidFill>
                  <a:srgbClr val="000099"/>
                </a:solidFill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dirty="0">
                <a:solidFill>
                  <a:srgbClr val="000099"/>
                </a:solidFill>
                <a:ea typeface="楷体_GB2312" pitchFamily="49" charset="-122"/>
                <a:sym typeface="Symbol" panose="05050102010706020507" pitchFamily="18" charset="2"/>
              </a:rPr>
              <a:t>)</a:t>
            </a:r>
            <a:endParaRPr lang="en-US" altLang="zh-CN" sz="2400" dirty="0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D7A9A03D-FC30-449C-A4CB-E304079D0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5603" y="3077655"/>
            <a:ext cx="4687761" cy="189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其中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={A, B, C, D, E}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VR</a:t>
            </a:r>
            <a:r>
              <a:rPr lang="en-US" altLang="zh-CN" sz="2400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={&lt;A,B&gt;, &lt;A,E&gt;,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&lt;B,C&gt;, &lt;C,D&gt;, &lt;D,B&gt;,  &lt;D,A&gt;, &lt;E,C&gt; 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1009F3B1-F340-4741-AEE0-65C153AF2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85" y="188640"/>
            <a:ext cx="21152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有向图</a:t>
            </a:r>
            <a:endParaRPr lang="zh-CN" altLang="en-US" sz="3600" b="1" dirty="0">
              <a:solidFill>
                <a:srgbClr val="9933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38410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2C836F-8E93-4C4F-B0FF-F3659D7122C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0"/>
            <a:ext cx="97586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请写出下面图分别是无向图还是有向图？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A.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 B.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9EBB127-257F-4F0F-B141-0591D3DB4E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pic>
        <p:nvPicPr>
          <p:cNvPr id="7170" name="Picture 2" descr="https://gimg2.baidu.com/image_search/src=http%3A%2F%2Fbeijingoptbbs.oss-cn-beijing.aliyuncs.com%2Fcs%2F5606289-a4990f5f07c06d9f2da3153172f95b9f.jpg&amp;refer=http%3A%2F%2Fbeijingoptbbs.oss-cn-beijing.aliyuncs.com&amp;app=2002&amp;size=f9999,10000&amp;q=a80&amp;n=0&amp;g=0n&amp;fmt=auto?sec=1668501517&amp;t=a5e5858f22c84e8bf28785fa7cb7d24e">
            <a:extLst>
              <a:ext uri="{FF2B5EF4-FFF2-40B4-BE49-F238E27FC236}">
                <a16:creationId xmlns:a16="http://schemas.microsoft.com/office/drawing/2014/main" id="{FCA006B0-EEF9-4DF8-9B1E-8FE2FEE10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17588" r="54708" b="20055"/>
          <a:stretch/>
        </p:blipFill>
        <p:spPr bwMode="auto">
          <a:xfrm>
            <a:off x="1823701" y="2636429"/>
            <a:ext cx="3420380" cy="274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7">
            <a:extLst>
              <a:ext uri="{FF2B5EF4-FFF2-40B4-BE49-F238E27FC236}">
                <a16:creationId xmlns:a16="http://schemas.microsoft.com/office/drawing/2014/main" id="{F1392FC2-CE1A-4A71-AFB1-15CCDBAD5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92" y="5413643"/>
            <a:ext cx="474789" cy="49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A</a:t>
            </a:r>
            <a:endParaRPr lang="en-US" altLang="zh-CN" sz="2400" dirty="0"/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CB9AFBAC-EC27-4F65-B4AC-A3E70D76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9365" y="5381734"/>
            <a:ext cx="474789" cy="49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B</a:t>
            </a:r>
            <a:endParaRPr lang="en-US" altLang="zh-CN" sz="2400" dirty="0"/>
          </a:p>
        </p:txBody>
      </p:sp>
      <p:pic>
        <p:nvPicPr>
          <p:cNvPr id="15" name="Picture 2" descr="https://gimg2.baidu.com/image_search/src=http%3A%2F%2Fbeijingoptbbs.oss-cn-beijing.aliyuncs.com%2Fcs%2F5606289-a4990f5f07c06d9f2da3153172f95b9f.jpg&amp;refer=http%3A%2F%2Fbeijingoptbbs.oss-cn-beijing.aliyuncs.com&amp;app=2002&amp;size=f9999,10000&amp;q=a80&amp;n=0&amp;g=0n&amp;fmt=auto?sec=1668501517&amp;t=a5e5858f22c84e8bf28785fa7cb7d24e">
            <a:extLst>
              <a:ext uri="{FF2B5EF4-FFF2-40B4-BE49-F238E27FC236}">
                <a16:creationId xmlns:a16="http://schemas.microsoft.com/office/drawing/2014/main" id="{AB55CD65-D5AF-4E28-8DB6-903C343EA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7" t="17588" r="6099" b="20055"/>
          <a:stretch/>
        </p:blipFill>
        <p:spPr bwMode="auto">
          <a:xfrm>
            <a:off x="6229465" y="2636429"/>
            <a:ext cx="3479307" cy="274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4AF77C4-E66F-44F9-859F-CC4F49387E5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ADC4840E-85FE-493F-A4A6-F85EEB40F9A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00BB0C61-1810-4DBC-9707-C77C4360DE7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E6AD9109-6D87-41DE-B375-B182F42C56E3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75FC24A3-00C4-4A1B-BB73-4F458906731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82D6101-B7EC-4486-AB4E-6C1EB550ADB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4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20426D70-BA82-4DB7-977C-1632696E2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85" y="172379"/>
            <a:ext cx="59999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800000"/>
                </a:solidFill>
                <a:ea typeface="楷体_GB2312" pitchFamily="49" charset="-122"/>
              </a:rPr>
              <a:t>与图有关的名词和术语</a:t>
            </a:r>
            <a:endParaRPr lang="zh-CN" altLang="en-US" sz="3600" b="1" dirty="0">
              <a:solidFill>
                <a:srgbClr val="993300"/>
              </a:solidFill>
              <a:ea typeface="楷体_GB2312" pitchFamily="49" charset="-122"/>
            </a:endParaRP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1B2DF72E-D201-4513-8FF5-A930BE805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6" y="1375610"/>
            <a:ext cx="19095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66"/>
                </a:solidFill>
                <a:ea typeface="楷体_GB2312" pitchFamily="49" charset="-122"/>
              </a:rPr>
              <a:t>网、子图</a:t>
            </a:r>
            <a:r>
              <a:rPr lang="zh-CN" altLang="en-US" dirty="0">
                <a:ea typeface="楷体_GB2312" pitchFamily="49" charset="-122"/>
              </a:rPr>
              <a:t>  </a:t>
            </a:r>
            <a:r>
              <a:rPr lang="zh-CN" altLang="en-US" sz="2400" dirty="0"/>
              <a:t>  </a:t>
            </a:r>
          </a:p>
        </p:txBody>
      </p:sp>
      <p:sp>
        <p:nvSpPr>
          <p:cNvPr id="8201" name="AutoShape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144265-64A0-487E-A1E7-AB35F25FB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608" y="152292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tx2"/>
          </a:solidFill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2" name="Text Box 10">
            <a:extLst>
              <a:ext uri="{FF2B5EF4-FFF2-40B4-BE49-F238E27FC236}">
                <a16:creationId xmlns:a16="http://schemas.microsoft.com/office/drawing/2014/main" id="{A8899C31-75B5-4F23-95D6-378A6A7C1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100" y="2174876"/>
            <a:ext cx="35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/>
              <a:t>  </a:t>
            </a:r>
          </a:p>
        </p:txBody>
      </p:sp>
      <p:sp>
        <p:nvSpPr>
          <p:cNvPr id="8203" name="AutoShape 1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F85366A-48CE-49CC-A736-D79A08834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550" y="2270453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tx2"/>
          </a:solidFill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4" name="Text Box 12">
            <a:extLst>
              <a:ext uri="{FF2B5EF4-FFF2-40B4-BE49-F238E27FC236}">
                <a16:creationId xmlns:a16="http://schemas.microsoft.com/office/drawing/2014/main" id="{F33AC832-56C2-467C-8E53-B826168F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6" y="2119325"/>
            <a:ext cx="41344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66"/>
                </a:solidFill>
                <a:ea typeface="楷体_GB2312" pitchFamily="49" charset="-122"/>
              </a:rPr>
              <a:t>完全图</a:t>
            </a:r>
            <a:r>
              <a:rPr lang="zh-CN" altLang="en-US" dirty="0">
                <a:solidFill>
                  <a:srgbClr val="000066"/>
                </a:solidFill>
              </a:rPr>
              <a:t>、</a:t>
            </a:r>
            <a:r>
              <a:rPr lang="zh-CN" altLang="en-US" dirty="0">
                <a:solidFill>
                  <a:srgbClr val="000066"/>
                </a:solidFill>
                <a:ea typeface="楷体_GB2312" pitchFamily="49" charset="-122"/>
              </a:rPr>
              <a:t>稀疏图、稠密图</a:t>
            </a:r>
            <a:endParaRPr lang="zh-CN" altLang="en-US" sz="2400" dirty="0"/>
          </a:p>
        </p:txBody>
      </p:sp>
      <p:sp>
        <p:nvSpPr>
          <p:cNvPr id="8205" name="Text Box 13">
            <a:extLst>
              <a:ext uri="{FF2B5EF4-FFF2-40B4-BE49-F238E27FC236}">
                <a16:creationId xmlns:a16="http://schemas.microsoft.com/office/drawing/2014/main" id="{5DE251E7-2DA8-4C16-BB4B-EAEBED9BB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6" y="2863040"/>
            <a:ext cx="41344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66"/>
                </a:solidFill>
                <a:ea typeface="楷体_GB2312" pitchFamily="49" charset="-122"/>
              </a:rPr>
              <a:t>邻接点、度、入度、出度</a:t>
            </a:r>
            <a:endParaRPr lang="zh-CN" altLang="en-US" dirty="0"/>
          </a:p>
        </p:txBody>
      </p:sp>
      <p:sp>
        <p:nvSpPr>
          <p:cNvPr id="8206" name="Text Box 14">
            <a:extLst>
              <a:ext uri="{FF2B5EF4-FFF2-40B4-BE49-F238E27FC236}">
                <a16:creationId xmlns:a16="http://schemas.microsoft.com/office/drawing/2014/main" id="{9E02A3F6-F7E0-4D60-927E-F090A588D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6" y="3606755"/>
            <a:ext cx="62889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66"/>
                </a:solidFill>
                <a:ea typeface="楷体_GB2312" pitchFamily="49" charset="-122"/>
              </a:rPr>
              <a:t>路径、路径长度、简单路径</a:t>
            </a:r>
            <a:r>
              <a:rPr lang="zh-CN" altLang="en-US" dirty="0">
                <a:solidFill>
                  <a:srgbClr val="000066"/>
                </a:solidFill>
              </a:rPr>
              <a:t>、</a:t>
            </a:r>
            <a:r>
              <a:rPr lang="zh-CN" altLang="en-US" dirty="0">
                <a:solidFill>
                  <a:srgbClr val="000066"/>
                </a:solidFill>
                <a:ea typeface="楷体_GB2312" pitchFamily="49" charset="-122"/>
              </a:rPr>
              <a:t>简单回路</a:t>
            </a:r>
            <a:endParaRPr lang="zh-CN" altLang="en-US" sz="2400" dirty="0"/>
          </a:p>
        </p:txBody>
      </p:sp>
      <p:sp>
        <p:nvSpPr>
          <p:cNvPr id="8207" name="Text Box 15">
            <a:extLst>
              <a:ext uri="{FF2B5EF4-FFF2-40B4-BE49-F238E27FC236}">
                <a16:creationId xmlns:a16="http://schemas.microsoft.com/office/drawing/2014/main" id="{2272054F-BE1A-4E91-9561-EF21E5B5D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6" y="4350470"/>
            <a:ext cx="70851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66"/>
                </a:solidFill>
                <a:ea typeface="楷体_GB2312" pitchFamily="49" charset="-122"/>
              </a:rPr>
              <a:t>连通图、连通分量、强连通图、强连通分量</a:t>
            </a: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8208" name="Text Box 16">
            <a:extLst>
              <a:ext uri="{FF2B5EF4-FFF2-40B4-BE49-F238E27FC236}">
                <a16:creationId xmlns:a16="http://schemas.microsoft.com/office/drawing/2014/main" id="{D1FF43D0-79F1-424E-B4EB-F7137788B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6" y="5094185"/>
            <a:ext cx="30572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66"/>
                </a:solidFill>
                <a:ea typeface="楷体_GB2312" pitchFamily="49" charset="-122"/>
              </a:rPr>
              <a:t>生成树、生成森林</a:t>
            </a: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8209" name="AutoShape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87C8008-08CB-4142-A34E-CD2DF05BD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550" y="3017986"/>
            <a:ext cx="381000" cy="230400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tx2"/>
          </a:solidFill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0" name="AutoShape 1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A84F698-E7D9-47BA-A4C4-7FAC5D739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125" y="3767319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tx2"/>
          </a:solidFill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1" name="AutoShape 1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2A6C546-E718-4A5A-9818-E30BDC11C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4490" y="4514852"/>
            <a:ext cx="381000" cy="230400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tx2"/>
          </a:solidFill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2" name="AutoShape 2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63ECB5E-DA60-455F-B795-04E5190B4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145" y="5264183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tx2"/>
          </a:solidFill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2.0"/>
  <p:tag name="PROBLEMBLANK" val="[{&quot;num&quot;:1,&quot;caseSensitive&quot;:false,&quot;fuzzyMatch&quot;:false,&quot;Score&quot;:1.0,&quot;answers&quot;:[&quot;有向图&quot;]},{&quot;num&quot;:2,&quot;caseSensitive&quot;:false,&quot;fuzzyMatch&quot;:false,&quot;Score&quot;:1.0,&quot;answers&quot;:[&quot;无向图&quot;]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ORDER" val="true"/>
  <p:tag name="PROBLEMSCORE" val="4.0"/>
  <p:tag name="PROBLEMBLANK" val="[{&quot;num&quot;:1,&quot;caseSensitive&quot;:false,&quot;fuzzyMatch&quot;:false,&quot;Score&quot;:1.0,&quot;answers&quot;:[&quot;3&quot;]},{&quot;num&quot;:2,&quot;caseSensitive&quot;:false,&quot;fuzzyMatch&quot;:false,&quot;Score&quot;:1.0,&quot;answers&quot;:[&quot;4&quot;]},{&quot;num&quot;:3,&quot;caseSensitive&quot;:false,&quot;fuzzyMatch&quot;:false,&quot;Score&quot;:1.0,&quot;answers&quot;:[&quot;2&quot;]},{&quot;num&quot;:4,&quot;caseSensitive&quot;:false,&quot;fuzzyMatch&quot;:false,&quot;Score&quot;:1.0,&quot;answers&quot;:[&quot;1&quot;]}]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_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13606</TotalTime>
  <Words>1405</Words>
  <Application>Microsoft Office PowerPoint</Application>
  <PresentationFormat>自定义</PresentationFormat>
  <Paragraphs>231</Paragraphs>
  <Slides>25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 Unicode MS</vt:lpstr>
      <vt:lpstr>Microsoft Yahei</vt:lpstr>
      <vt:lpstr>Microsoft YaHei UI Light</vt:lpstr>
      <vt:lpstr>黑体</vt:lpstr>
      <vt:lpstr>华康俪金黑W8(P)</vt:lpstr>
      <vt:lpstr>华文仿宋</vt:lpstr>
      <vt:lpstr>楷体_GB2312</vt:lpstr>
      <vt:lpstr>宋体</vt:lpstr>
      <vt:lpstr>微软雅黑</vt:lpstr>
      <vt:lpstr>Arial</vt:lpstr>
      <vt:lpstr>Calibri</vt:lpstr>
      <vt:lpstr>Impact</vt:lpstr>
      <vt:lpstr>Segoe UI</vt:lpstr>
      <vt:lpstr>Symbol</vt:lpstr>
      <vt:lpstr>Times New Roman</vt:lpstr>
      <vt:lpstr>Wingdings</vt:lpstr>
      <vt:lpstr>5_Office 主题</vt:lpstr>
      <vt:lpstr>Clip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作业及下节课学习内容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Yan Dou</cp:lastModifiedBy>
  <cp:revision>3508</cp:revision>
  <dcterms:modified xsi:type="dcterms:W3CDTF">2023-10-18T01:36:40Z</dcterms:modified>
</cp:coreProperties>
</file>